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3" r:id="rId2"/>
    <p:sldId id="286" r:id="rId3"/>
    <p:sldId id="291" r:id="rId4"/>
    <p:sldId id="287" r:id="rId5"/>
    <p:sldId id="293" r:id="rId6"/>
    <p:sldId id="289" r:id="rId7"/>
    <p:sldId id="270" r:id="rId8"/>
    <p:sldId id="283" r:id="rId9"/>
    <p:sldId id="294" r:id="rId10"/>
    <p:sldId id="295" r:id="rId11"/>
    <p:sldId id="297" r:id="rId12"/>
    <p:sldId id="285" r:id="rId13"/>
    <p:sldId id="260" r:id="rId14"/>
    <p:sldId id="296" r:id="rId15"/>
    <p:sldId id="26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E1FDD58-E190-BC4D-AC11-C98F4FEBEEE9}">
          <p14:sldIdLst>
            <p14:sldId id="273"/>
            <p14:sldId id="286"/>
            <p14:sldId id="291"/>
            <p14:sldId id="287"/>
            <p14:sldId id="293"/>
            <p14:sldId id="289"/>
            <p14:sldId id="270"/>
            <p14:sldId id="283"/>
            <p14:sldId id="294"/>
            <p14:sldId id="295"/>
            <p14:sldId id="297"/>
            <p14:sldId id="285"/>
            <p14:sldId id="260"/>
            <p14:sldId id="296"/>
            <p14:sldId id="26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23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6395" autoAdjust="0"/>
  </p:normalViewPr>
  <p:slideViewPr>
    <p:cSldViewPr snapToGrid="0">
      <p:cViewPr>
        <p:scale>
          <a:sx n="120" d="100"/>
          <a:sy n="120" d="100"/>
        </p:scale>
        <p:origin x="-204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86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40C4B-EC4F-46ED-8CE7-7CE7356D6801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8A74C-4F77-4BA0-A4BC-92417E63C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6598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0E093-61A3-4F7F-AD46-9AF0B458732A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7C370-69DB-447A-A329-0742B0B6CF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1281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81349" y="4676775"/>
            <a:ext cx="8696325" cy="1235075"/>
          </a:xfrm>
          <a:noFill/>
        </p:spPr>
        <p:txBody>
          <a:bodyPr anchor="b">
            <a:noAutofit/>
          </a:bodyPr>
          <a:lstStyle>
            <a:lvl1pPr algn="r">
              <a:defRPr sz="7200" baseline="0">
                <a:solidFill>
                  <a:srgbClr val="323232"/>
                </a:solidFill>
              </a:defRPr>
            </a:lvl1pPr>
          </a:lstStyle>
          <a:p>
            <a:r>
              <a:rPr lang="ru-RU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4015558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ru-RU" dirty="0" smtClean="0"/>
              <a:t>Вставьте изображение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86990" y="5017135"/>
            <a:ext cx="9001125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03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52500" y="1568448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32323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 hasCustomPrompt="1"/>
          </p:nvPr>
        </p:nvSpPr>
        <p:spPr>
          <a:xfrm>
            <a:off x="952500" y="3268662"/>
            <a:ext cx="10515600" cy="2693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23232"/>
                </a:solidFill>
                <a:latin typeface="Muller Regular" pitchFamily="50" charset="-52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758036"/>
            <a:ext cx="285866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6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 hasCustomPrompt="1"/>
          </p:nvPr>
        </p:nvSpPr>
        <p:spPr>
          <a:xfrm>
            <a:off x="952500" y="2011362"/>
            <a:ext cx="4552950" cy="2693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23232"/>
                </a:solidFill>
                <a:latin typeface="Muller Regular" pitchFamily="50" charset="-52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52500" y="158750"/>
            <a:ext cx="10515600" cy="1325563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rgbClr val="32323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266700"/>
            <a:ext cx="285866" cy="1047750"/>
          </a:xfrm>
          <a:prstGeom prst="rect">
            <a:avLst/>
          </a:prstGeom>
        </p:spPr>
      </p:pic>
      <p:sp>
        <p:nvSpPr>
          <p:cNvPr id="7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7737475" y="1028700"/>
            <a:ext cx="3475038" cy="436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ru-RU" dirty="0" smtClean="0"/>
              <a:t>Вставьте изображение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421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>
            <a:spLocks noGrp="1"/>
          </p:cNvSpPr>
          <p:nvPr>
            <p:ph idx="1" hasCustomPrompt="1"/>
          </p:nvPr>
        </p:nvSpPr>
        <p:spPr>
          <a:xfrm>
            <a:off x="952500" y="2152650"/>
            <a:ext cx="4686300" cy="233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23232"/>
                </a:solidFill>
                <a:latin typeface="Muller Regular" pitchFamily="50" charset="-52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7737475" y="1028700"/>
            <a:ext cx="3475038" cy="436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ru-RU" dirty="0" smtClean="0"/>
              <a:t>Вставьте изображение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960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 hasCustomPrompt="1"/>
          </p:nvPr>
        </p:nvSpPr>
        <p:spPr>
          <a:xfrm>
            <a:off x="952500" y="2091690"/>
            <a:ext cx="5184775" cy="3375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23232"/>
                </a:solidFill>
                <a:latin typeface="Muller Regular" pitchFamily="50" charset="-52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0" hasCustomPrompt="1"/>
          </p:nvPr>
        </p:nvSpPr>
        <p:spPr>
          <a:xfrm>
            <a:off x="6848475" y="0"/>
            <a:ext cx="534352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ru-RU" dirty="0" smtClean="0"/>
              <a:t>Вставьте изображение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52500" y="158750"/>
            <a:ext cx="5379720" cy="1325563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rgbClr val="32323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266700"/>
            <a:ext cx="285866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62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 hasCustomPrompt="1"/>
          </p:nvPr>
        </p:nvSpPr>
        <p:spPr>
          <a:xfrm>
            <a:off x="2486025" y="2906712"/>
            <a:ext cx="7048500" cy="874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>
                <a:solidFill>
                  <a:srgbClr val="323232"/>
                </a:solidFill>
                <a:latin typeface="Muller Bold" pitchFamily="50" charset="-52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0" hasCustomPrompt="1"/>
          </p:nvPr>
        </p:nvSpPr>
        <p:spPr>
          <a:xfrm>
            <a:off x="2638425" y="4196555"/>
            <a:ext cx="6296025" cy="874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Muller Regular" pitchFamily="50" charset="-52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433246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12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574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0" y="158750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32323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952500" y="2820987"/>
            <a:ext cx="4686300" cy="166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23232"/>
                </a:solidFill>
                <a:latin typeface="Muller Regular" pitchFamily="50" charset="-52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425623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 hasCustomPrompt="1"/>
          </p:nvPr>
        </p:nvSpPr>
        <p:spPr>
          <a:xfrm>
            <a:off x="8238267" y="2276972"/>
            <a:ext cx="4025171" cy="2299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ru-RU" dirty="0" smtClean="0"/>
              <a:t>Вставьте изображение</a:t>
            </a:r>
            <a:endParaRPr lang="ru-RU" dirty="0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 hasCustomPrompt="1"/>
          </p:nvPr>
        </p:nvSpPr>
        <p:spPr>
          <a:xfrm>
            <a:off x="8238267" y="-22390"/>
            <a:ext cx="4025171" cy="2299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ru-RU" dirty="0" smtClean="0"/>
              <a:t>Вставьте изображение</a:t>
            </a:r>
            <a:endParaRPr lang="ru-RU" dirty="0"/>
          </a:p>
        </p:txBody>
      </p:sp>
      <p:sp>
        <p:nvSpPr>
          <p:cNvPr id="11" name="Рисунок 7"/>
          <p:cNvSpPr>
            <a:spLocks noGrp="1"/>
          </p:cNvSpPr>
          <p:nvPr>
            <p:ph type="pic" sz="quarter" idx="12" hasCustomPrompt="1"/>
          </p:nvPr>
        </p:nvSpPr>
        <p:spPr>
          <a:xfrm>
            <a:off x="8238267" y="4576334"/>
            <a:ext cx="4025171" cy="2299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ru-RU" dirty="0" smtClean="0"/>
              <a:t>Вставьте изображение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573" y="-76200"/>
            <a:ext cx="4087890" cy="70132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952500" y="2050991"/>
            <a:ext cx="4686300" cy="24352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23232"/>
                </a:solidFill>
                <a:latin typeface="Muller Regular" pitchFamily="50" charset="-52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183358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6"/>
          <p:cNvSpPr>
            <a:spLocks noGrp="1"/>
          </p:cNvSpPr>
          <p:nvPr>
            <p:ph type="pic" sz="quarter" idx="11" hasCustomPrompt="1"/>
          </p:nvPr>
        </p:nvSpPr>
        <p:spPr>
          <a:xfrm>
            <a:off x="7836748" y="3561574"/>
            <a:ext cx="3965687" cy="28635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ru-RU" dirty="0" smtClean="0"/>
              <a:t>Вставьте изображение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901" y="3552825"/>
            <a:ext cx="4051551" cy="2959778"/>
          </a:xfrm>
          <a:prstGeom prst="rect">
            <a:avLst/>
          </a:prstGeom>
        </p:spPr>
      </p:pic>
      <p:sp>
        <p:nvSpPr>
          <p:cNvPr id="7" name="Рисунок 6"/>
          <p:cNvSpPr>
            <a:spLocks noGrp="1"/>
          </p:cNvSpPr>
          <p:nvPr>
            <p:ph type="pic" sz="quarter" idx="10" hasCustomPrompt="1"/>
          </p:nvPr>
        </p:nvSpPr>
        <p:spPr>
          <a:xfrm>
            <a:off x="7832840" y="304801"/>
            <a:ext cx="3965687" cy="28635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ru-RU" dirty="0" smtClean="0"/>
              <a:t>Вставьте изображение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902" y="304800"/>
            <a:ext cx="4051551" cy="29597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0" y="158750"/>
            <a:ext cx="593407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32323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952500" y="2820987"/>
            <a:ext cx="4686300" cy="166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23232"/>
                </a:solidFill>
                <a:latin typeface="Muller Regular" pitchFamily="50" charset="-52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034239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7150" y="3883025"/>
            <a:ext cx="4686300" cy="555625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32323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867150" y="4600575"/>
            <a:ext cx="4686300" cy="1085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23232"/>
                </a:solidFill>
                <a:latin typeface="Muller Regular" pitchFamily="50" charset="-52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629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Вставьте изображение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68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0" y="158750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32323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952500" y="2820987"/>
            <a:ext cx="4686300" cy="166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23232"/>
                </a:solidFill>
                <a:latin typeface="Muller Regular" pitchFamily="50" charset="-52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714759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952500" y="1939131"/>
            <a:ext cx="10515600" cy="2693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23232"/>
                </a:solidFill>
                <a:latin typeface="Muller Regular" pitchFamily="50" charset="-52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258122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 hasCustomPrompt="1"/>
          </p:nvPr>
        </p:nvSpPr>
        <p:spPr>
          <a:xfrm>
            <a:off x="952500" y="1762125"/>
            <a:ext cx="4152900" cy="271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23232"/>
                </a:solidFill>
                <a:latin typeface="Muller Regular" pitchFamily="50" charset="-52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7737475" y="1028700"/>
            <a:ext cx="3475038" cy="436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ru-RU" dirty="0" smtClean="0"/>
              <a:t>Вставьте изображение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15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2700" y="2193925"/>
            <a:ext cx="9001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1472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4" r:id="rId4"/>
    <p:sldLayoutId id="2147483663" r:id="rId5"/>
    <p:sldLayoutId id="2147483662" r:id="rId6"/>
    <p:sldLayoutId id="2147483661" r:id="rId7"/>
    <p:sldLayoutId id="2147483651" r:id="rId8"/>
    <p:sldLayoutId id="2147483652" r:id="rId9"/>
    <p:sldLayoutId id="2147483665" r:id="rId10"/>
    <p:sldLayoutId id="2147483653" r:id="rId11"/>
    <p:sldLayoutId id="2147483655" r:id="rId12"/>
    <p:sldLayoutId id="2147483658" r:id="rId13"/>
    <p:sldLayoutId id="2147483659" r:id="rId14"/>
    <p:sldLayoutId id="2147483657" r:id="rId15"/>
    <p:sldLayoutId id="2147483656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baseline="0">
          <a:solidFill>
            <a:schemeClr val="tx1"/>
          </a:solidFill>
          <a:latin typeface="Muller Bold" pitchFamily="50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t7tPsW8gVebNX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vserosolimp.edsoo.ru/municipal_way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hyperlink" Target="mailto:ol.pri@academtalant.ru" TargetMode="External"/><Relationship Id="rId4" Type="http://schemas.openxmlformats.org/officeDocument/2006/relationships/hyperlink" Target="mailto:chernogormn@academtalant.ru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0.png"/><Relationship Id="rId7" Type="http://schemas.openxmlformats.org/officeDocument/2006/relationships/image" Target="../media/image35.png"/><Relationship Id="rId2" Type="http://schemas.openxmlformats.org/officeDocument/2006/relationships/hyperlink" Target="http://olymp.academtalant.ru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gif"/><Relationship Id="rId4" Type="http://schemas.openxmlformats.org/officeDocument/2006/relationships/hyperlink" Target="https://vk.com/centrolimpiadspb" TargetMode="External"/><Relationship Id="rId9" Type="http://schemas.openxmlformats.org/officeDocument/2006/relationships/hyperlink" Target="https://t.me/centrolimpiadspb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disk.yandex.ru/i/vweH8I9XN-TtcQ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olymp.academtalant.ru/technology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vk.com/centrolimpiadspb?w=wall-182908042_9599&amp;ysclid=lv0nefqjed263602041" TargetMode="Externa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olymp.academtalant.ru/vserosschooldoc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vserosolimp.edsoo.ru/municipal_way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hyperlink" Target="https://disk.yandex.ru/i/FM0GzraPlyhyGg" TargetMode="External"/><Relationship Id="rId4" Type="http://schemas.openxmlformats.org/officeDocument/2006/relationships/hyperlink" Target="https://disk.yandex.ru/i/yWDQt4-jqhcdC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46663" y="3984171"/>
            <a:ext cx="8696325" cy="182970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tx1"/>
                </a:solidFill>
              </a:rPr>
              <a:t>Мария Николаевна </a:t>
            </a:r>
            <a:r>
              <a:rPr lang="ru-RU" sz="2400" b="1" dirty="0" smtClean="0">
                <a:solidFill>
                  <a:schemeClr val="tx1"/>
                </a:solidFill>
              </a:rPr>
              <a:t>Черногор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начальник </a:t>
            </a:r>
            <a:r>
              <a:rPr lang="ru-RU" sz="2400" i="1" dirty="0">
                <a:solidFill>
                  <a:schemeClr val="tx1"/>
                </a:solidFill>
              </a:rPr>
              <a:t>сектора прикладных наук </a:t>
            </a:r>
            <a:br>
              <a:rPr lang="ru-RU" sz="2400" i="1" dirty="0">
                <a:solidFill>
                  <a:schemeClr val="tx1"/>
                </a:solidFill>
              </a:rPr>
            </a:br>
            <a:r>
              <a:rPr lang="ru-RU" sz="2400" i="1" dirty="0">
                <a:solidFill>
                  <a:schemeClr val="tx1"/>
                </a:solidFill>
              </a:rPr>
              <a:t>Центра олимпиад Санкт-Петербурга</a:t>
            </a:r>
            <a:br>
              <a:rPr lang="ru-RU" sz="2400" i="1" dirty="0">
                <a:solidFill>
                  <a:schemeClr val="tx1"/>
                </a:solidFill>
              </a:rPr>
            </a:br>
            <a:r>
              <a:rPr lang="ru-RU" sz="2400" i="1" dirty="0">
                <a:solidFill>
                  <a:schemeClr val="tx1"/>
                </a:solidFill>
              </a:rPr>
              <a:t>ГБНОУ «Академия Талантов»</a:t>
            </a:r>
            <a:r>
              <a:rPr lang="ru-RU" sz="2400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3477" y="342296"/>
            <a:ext cx="103772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Muller Bold"/>
              </a:rPr>
              <a:t>Об организации и проведении </a:t>
            </a:r>
            <a:r>
              <a:rPr lang="ru-RU" sz="4000" b="1" dirty="0" smtClean="0">
                <a:latin typeface="Muller Bold"/>
              </a:rPr>
              <a:t/>
            </a:r>
            <a:br>
              <a:rPr lang="ru-RU" sz="4000" b="1" dirty="0" smtClean="0">
                <a:latin typeface="Muller Bold"/>
              </a:rPr>
            </a:br>
            <a:r>
              <a:rPr lang="ru-RU" sz="4000" b="1" dirty="0" smtClean="0">
                <a:latin typeface="Muller Bold"/>
              </a:rPr>
              <a:t>школьного этапа </a:t>
            </a:r>
            <a:br>
              <a:rPr lang="ru-RU" sz="4000" b="1" dirty="0" smtClean="0">
                <a:latin typeface="Muller Bold"/>
              </a:rPr>
            </a:br>
            <a:r>
              <a:rPr lang="ru-RU" sz="4000" b="1" dirty="0" smtClean="0">
                <a:latin typeface="Muller Bold"/>
              </a:rPr>
              <a:t>всероссийской олимпиады школьников </a:t>
            </a:r>
            <a:br>
              <a:rPr lang="ru-RU" sz="4000" b="1" dirty="0" smtClean="0">
                <a:latin typeface="Muller Bold"/>
              </a:rPr>
            </a:br>
            <a:r>
              <a:rPr lang="ru-RU" sz="4000" b="1" dirty="0" smtClean="0">
                <a:latin typeface="Muller Bold"/>
              </a:rPr>
              <a:t>по труду (технологии)</a:t>
            </a:r>
          </a:p>
          <a:p>
            <a:pPr algn="ctr"/>
            <a:r>
              <a:rPr lang="ru-RU" sz="4000" b="1" dirty="0" smtClean="0">
                <a:latin typeface="Muller Bold"/>
              </a:rPr>
              <a:t>в 2024-2025 </a:t>
            </a:r>
            <a:r>
              <a:rPr lang="ru-RU" sz="4000" b="1" dirty="0">
                <a:latin typeface="Muller Bold"/>
              </a:rPr>
              <a:t>учебном году</a:t>
            </a:r>
          </a:p>
        </p:txBody>
      </p:sp>
    </p:spTree>
    <p:extLst>
      <p:ext uri="{BB962C8B-B14F-4D97-AF65-F5344CB8AC3E}">
        <p14:creationId xmlns:p14="http://schemas.microsoft.com/office/powerpoint/2010/main" val="37633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00073"/>
            <a:ext cx="12192001" cy="557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105" y="5005763"/>
            <a:ext cx="1410689" cy="185223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12475" y="1173892"/>
            <a:ext cx="11287787" cy="5126181"/>
          </a:xfrm>
        </p:spPr>
        <p:txBody>
          <a:bodyPr/>
          <a:lstStyle/>
          <a:p>
            <a:pPr algn="just"/>
            <a:r>
              <a:rPr lang="ru-RU" sz="2200" dirty="0" smtClean="0">
                <a:solidFill>
                  <a:schemeClr val="tx1"/>
                </a:solidFill>
                <a:latin typeface="Muller Regular"/>
              </a:rPr>
              <a:t>•</a:t>
            </a:r>
            <a:r>
              <a:rPr lang="ru-RU" sz="2200" b="1" dirty="0" smtClean="0">
                <a:solidFill>
                  <a:srgbClr val="7030A0"/>
                </a:solidFill>
                <a:latin typeface="Muller Regular"/>
              </a:rPr>
              <a:t>Практический </a:t>
            </a:r>
            <a:r>
              <a:rPr lang="ru-RU" sz="2200" b="1" dirty="0">
                <a:solidFill>
                  <a:srgbClr val="7030A0"/>
                </a:solidFill>
                <a:latin typeface="Muller Regular"/>
              </a:rPr>
              <a:t>тур </a:t>
            </a:r>
            <a:r>
              <a:rPr lang="ru-RU" sz="2200" dirty="0">
                <a:solidFill>
                  <a:schemeClr val="tx1"/>
                </a:solidFill>
                <a:latin typeface="Muller Regular"/>
              </a:rPr>
              <a:t>проходит </a:t>
            </a:r>
            <a:r>
              <a:rPr lang="ru-RU" sz="2200" b="1" dirty="0">
                <a:solidFill>
                  <a:srgbClr val="7030A0"/>
                </a:solidFill>
                <a:latin typeface="Muller Regular"/>
              </a:rPr>
              <a:t>с </a:t>
            </a:r>
            <a:r>
              <a:rPr lang="ru-RU" sz="2200" b="1" dirty="0" smtClean="0">
                <a:solidFill>
                  <a:srgbClr val="7030A0"/>
                </a:solidFill>
                <a:latin typeface="Muller Regular"/>
              </a:rPr>
              <a:t>14.10.2024 </a:t>
            </a:r>
            <a:r>
              <a:rPr lang="ru-RU" sz="2200" b="1" dirty="0">
                <a:solidFill>
                  <a:srgbClr val="7030A0"/>
                </a:solidFill>
                <a:latin typeface="Muller Regular"/>
              </a:rPr>
              <a:t>года по </a:t>
            </a:r>
            <a:r>
              <a:rPr lang="ru-RU" sz="2200" b="1" dirty="0" smtClean="0">
                <a:solidFill>
                  <a:srgbClr val="7030A0"/>
                </a:solidFill>
                <a:latin typeface="Muller Regular"/>
              </a:rPr>
              <a:t>19.10.2024</a:t>
            </a:r>
            <a:r>
              <a:rPr lang="ru-RU" sz="2200" dirty="0" smtClean="0">
                <a:solidFill>
                  <a:schemeClr val="tx1"/>
                </a:solidFill>
                <a:latin typeface="Muller Regular"/>
              </a:rPr>
              <a:t>.</a:t>
            </a:r>
            <a:endParaRPr lang="ru-RU" sz="2200" dirty="0">
              <a:solidFill>
                <a:schemeClr val="tx1"/>
              </a:solidFill>
              <a:latin typeface="Muller Regular"/>
            </a:endParaRPr>
          </a:p>
          <a:p>
            <a:pPr algn="just"/>
            <a:r>
              <a:rPr lang="ru-RU" sz="2200" dirty="0">
                <a:solidFill>
                  <a:schemeClr val="tx1"/>
                </a:solidFill>
                <a:latin typeface="Muller Regular"/>
              </a:rPr>
              <a:t>Практический тур по профилям: «Техника, технологии и техническое творчество», «Культура дома, дизайн и технологии» проводится в очном формате. 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  <a:latin typeface="Muller Regular"/>
              </a:rPr>
              <a:t>Предметно-методическая комиссия Санкт-Петербурга по технологии </a:t>
            </a:r>
            <a:r>
              <a:rPr lang="ru-RU" sz="2200" dirty="0" smtClean="0">
                <a:solidFill>
                  <a:schemeClr val="tx1"/>
                </a:solidFill>
                <a:latin typeface="Muller Regular"/>
              </a:rPr>
              <a:t>рекомендует </a:t>
            </a:r>
            <a:r>
              <a:rPr lang="ru-RU" sz="2200" dirty="0">
                <a:solidFill>
                  <a:schemeClr val="tx1"/>
                </a:solidFill>
                <a:latin typeface="Muller Regular"/>
              </a:rPr>
              <a:t>проводить практический тур по данным профилям </a:t>
            </a:r>
            <a:r>
              <a:rPr lang="ru-RU" sz="2200" b="1" dirty="0" smtClean="0">
                <a:solidFill>
                  <a:srgbClr val="7030A0"/>
                </a:solidFill>
                <a:latin typeface="Muller Regular"/>
              </a:rPr>
              <a:t>14.10.2024 после </a:t>
            </a:r>
            <a:r>
              <a:rPr lang="ru-RU" sz="2200" dirty="0" smtClean="0">
                <a:solidFill>
                  <a:schemeClr val="tx1"/>
                </a:solidFill>
                <a:latin typeface="Muller Regular"/>
              </a:rPr>
              <a:t>теоретического тура.</a:t>
            </a:r>
            <a:endParaRPr lang="ru-RU" sz="2200" dirty="0">
              <a:solidFill>
                <a:schemeClr val="tx1"/>
              </a:solidFill>
              <a:latin typeface="Muller Regular"/>
            </a:endParaRPr>
          </a:p>
          <a:p>
            <a:pPr algn="just"/>
            <a:r>
              <a:rPr lang="ru-RU" sz="2200" dirty="0">
                <a:solidFill>
                  <a:schemeClr val="tx1"/>
                </a:solidFill>
                <a:latin typeface="Muller Regular"/>
              </a:rPr>
              <a:t>Практический тур по </a:t>
            </a:r>
            <a:r>
              <a:rPr lang="ru-RU" sz="2200" dirty="0" smtClean="0">
                <a:solidFill>
                  <a:schemeClr val="tx1"/>
                </a:solidFill>
                <a:latin typeface="Muller Regular"/>
              </a:rPr>
              <a:t>профилю </a:t>
            </a:r>
            <a:r>
              <a:rPr lang="ru-RU" sz="2200" dirty="0">
                <a:solidFill>
                  <a:schemeClr val="tx1"/>
                </a:solidFill>
                <a:latin typeface="Muller Regular"/>
              </a:rPr>
              <a:t>«Робототехника» </a:t>
            </a:r>
            <a:r>
              <a:rPr lang="ru-RU" sz="2200" dirty="0" smtClean="0">
                <a:solidFill>
                  <a:schemeClr val="tx1"/>
                </a:solidFill>
                <a:latin typeface="Muller Regular"/>
              </a:rPr>
              <a:t>проводится в </a:t>
            </a:r>
            <a:r>
              <a:rPr lang="ru-RU" sz="2400" dirty="0"/>
              <a:t>очной </a:t>
            </a:r>
            <a:r>
              <a:rPr lang="ru-RU" sz="2400" dirty="0" smtClean="0"/>
              <a:t>форме</a:t>
            </a:r>
            <a:r>
              <a:rPr lang="ru-RU" sz="2200" dirty="0" smtClean="0">
                <a:solidFill>
                  <a:schemeClr val="tx1"/>
                </a:solidFill>
                <a:latin typeface="Muller Regular"/>
              </a:rPr>
              <a:t> </a:t>
            </a:r>
            <a:r>
              <a:rPr lang="ru-RU" sz="2400" dirty="0"/>
              <a:t>с применением информационно-коммуникационных </a:t>
            </a:r>
            <a:r>
              <a:rPr lang="ru-RU" sz="2400" dirty="0" smtClean="0"/>
              <a:t>технологий</a:t>
            </a:r>
            <a:r>
              <a:rPr lang="ru-RU" sz="2200" dirty="0" smtClean="0">
                <a:solidFill>
                  <a:schemeClr val="tx1"/>
                </a:solidFill>
                <a:latin typeface="Muller Regular"/>
              </a:rPr>
              <a:t> с </a:t>
            </a:r>
            <a:r>
              <a:rPr lang="ru-RU" sz="2200" b="1" dirty="0" smtClean="0">
                <a:solidFill>
                  <a:srgbClr val="7030A0"/>
                </a:solidFill>
                <a:latin typeface="Muller Regular"/>
              </a:rPr>
              <a:t>14.10. </a:t>
            </a:r>
            <a:r>
              <a:rPr lang="ru-RU" sz="2200" b="1" dirty="0">
                <a:solidFill>
                  <a:srgbClr val="7030A0"/>
                </a:solidFill>
                <a:latin typeface="Muller Regular"/>
              </a:rPr>
              <a:t>по </a:t>
            </a:r>
            <a:r>
              <a:rPr lang="ru-RU" sz="2200" b="1" dirty="0" smtClean="0">
                <a:solidFill>
                  <a:srgbClr val="7030A0"/>
                </a:solidFill>
                <a:latin typeface="Muller Regular"/>
              </a:rPr>
              <a:t>19.10. </a:t>
            </a:r>
            <a:r>
              <a:rPr lang="ru-RU" sz="2200" b="1" dirty="0">
                <a:solidFill>
                  <a:srgbClr val="7030A0"/>
                </a:solidFill>
                <a:latin typeface="Muller Regular"/>
              </a:rPr>
              <a:t>2024 года</a:t>
            </a:r>
            <a:r>
              <a:rPr lang="ru-RU" sz="2200" dirty="0">
                <a:solidFill>
                  <a:schemeClr val="tx1"/>
                </a:solidFill>
                <a:latin typeface="Muller Regular"/>
              </a:rPr>
              <a:t>, период для входа в систему с </a:t>
            </a:r>
            <a:r>
              <a:rPr lang="ru-RU" sz="2200" b="1" dirty="0">
                <a:solidFill>
                  <a:srgbClr val="7030A0"/>
                </a:solidFill>
                <a:latin typeface="Muller Regular"/>
              </a:rPr>
              <a:t>9</a:t>
            </a:r>
            <a:r>
              <a:rPr lang="ru-RU" sz="2200" b="1" dirty="0" smtClean="0">
                <a:solidFill>
                  <a:srgbClr val="7030A0"/>
                </a:solidFill>
                <a:latin typeface="Muller Regular"/>
                <a:sym typeface="Wingdings" panose="05000000000000000000" pitchFamily="2" charset="2"/>
              </a:rPr>
              <a:t>:00</a:t>
            </a:r>
            <a:r>
              <a:rPr lang="ru-RU" sz="2200" b="1" dirty="0" smtClean="0">
                <a:solidFill>
                  <a:srgbClr val="7030A0"/>
                </a:solidFill>
                <a:latin typeface="Muller Regular"/>
              </a:rPr>
              <a:t>-20:00</a:t>
            </a:r>
            <a:r>
              <a:rPr lang="ru-RU" sz="2200" b="1" dirty="0">
                <a:solidFill>
                  <a:srgbClr val="7030A0"/>
                </a:solidFill>
                <a:latin typeface="Muller Regular"/>
              </a:rPr>
              <a:t>. </a:t>
            </a:r>
            <a:endParaRPr lang="ru-RU" sz="2200" b="1" dirty="0" smtClean="0">
              <a:solidFill>
                <a:srgbClr val="7030A0"/>
              </a:solidFill>
              <a:latin typeface="Muller Regular"/>
            </a:endParaRPr>
          </a:p>
          <a:p>
            <a:pPr algn="just"/>
            <a:r>
              <a:rPr lang="ru-RU" sz="2200" b="1" dirty="0" smtClean="0">
                <a:solidFill>
                  <a:srgbClr val="7030A0"/>
                </a:solidFill>
                <a:latin typeface="Muller Regular"/>
              </a:rPr>
              <a:t>5-8 </a:t>
            </a:r>
            <a:r>
              <a:rPr lang="en-US" sz="2400" dirty="0"/>
              <a:t>TRIK </a:t>
            </a:r>
            <a:r>
              <a:rPr lang="en-US" sz="2400" dirty="0" smtClean="0"/>
              <a:t>Studio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9-11</a:t>
            </a:r>
            <a:r>
              <a:rPr lang="ru-RU" sz="2400" dirty="0" smtClean="0"/>
              <a:t> - </a:t>
            </a:r>
            <a:r>
              <a:rPr lang="en-US" sz="2400" dirty="0" err="1"/>
              <a:t>Wokwi</a:t>
            </a:r>
            <a:endParaRPr lang="ru-RU" sz="2200" b="1" dirty="0">
              <a:solidFill>
                <a:srgbClr val="7030A0"/>
              </a:solidFill>
              <a:latin typeface="Muller Regular"/>
            </a:endParaRPr>
          </a:p>
          <a:p>
            <a:pPr algn="just"/>
            <a:r>
              <a:rPr lang="ru-RU" sz="2200" dirty="0">
                <a:solidFill>
                  <a:schemeClr val="tx1"/>
                </a:solidFill>
                <a:latin typeface="Muller Regular"/>
              </a:rPr>
              <a:t>Практический тур по профилю «Информационная безопасность</a:t>
            </a:r>
            <a:r>
              <a:rPr lang="ru-RU" sz="2200" dirty="0" smtClean="0">
                <a:solidFill>
                  <a:schemeClr val="tx1"/>
                </a:solidFill>
                <a:latin typeface="Muller Regular"/>
              </a:rPr>
              <a:t>» </a:t>
            </a:r>
            <a:r>
              <a:rPr lang="ru-RU" sz="2200" b="1" dirty="0" smtClean="0">
                <a:solidFill>
                  <a:srgbClr val="7030A0"/>
                </a:solidFill>
                <a:latin typeface="Muller Regular"/>
              </a:rPr>
              <a:t>не предусмотрен</a:t>
            </a:r>
            <a:r>
              <a:rPr lang="ru-RU" sz="2200" dirty="0" smtClean="0">
                <a:solidFill>
                  <a:schemeClr val="tx1"/>
                </a:solidFill>
                <a:latin typeface="Muller Regular"/>
              </a:rPr>
              <a:t>.</a:t>
            </a:r>
            <a:endParaRPr lang="ru-RU" sz="2200" dirty="0">
              <a:solidFill>
                <a:schemeClr val="tx1"/>
              </a:solidFill>
              <a:latin typeface="Muller Regular"/>
            </a:endParaRPr>
          </a:p>
          <a:p>
            <a:pPr algn="just"/>
            <a:r>
              <a:rPr lang="ru-RU" sz="2200" b="1" dirty="0">
                <a:solidFill>
                  <a:srgbClr val="7030A0"/>
                </a:solidFill>
                <a:latin typeface="Muller Regular"/>
              </a:rPr>
              <a:t>Продолжительность</a:t>
            </a:r>
            <a:r>
              <a:rPr lang="ru-RU" sz="2200" dirty="0">
                <a:solidFill>
                  <a:schemeClr val="tx1"/>
                </a:solidFill>
                <a:latin typeface="Muller Regular"/>
              </a:rPr>
              <a:t> практического тура для всех профилей и классов составляет 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  <a:latin typeface="Muller Regular"/>
              </a:rPr>
              <a:t>не более </a:t>
            </a:r>
            <a:r>
              <a:rPr lang="ru-RU" sz="2200" b="1" dirty="0">
                <a:solidFill>
                  <a:srgbClr val="7030A0"/>
                </a:solidFill>
                <a:latin typeface="Muller Regular"/>
              </a:rPr>
              <a:t>90 минут</a:t>
            </a:r>
            <a:r>
              <a:rPr lang="ru-RU" sz="2200" b="1" dirty="0" smtClean="0">
                <a:solidFill>
                  <a:srgbClr val="7030A0"/>
                </a:solidFill>
                <a:latin typeface="Muller Regular"/>
              </a:rPr>
              <a:t>.</a:t>
            </a:r>
          </a:p>
          <a:p>
            <a:pPr algn="just"/>
            <a:endParaRPr lang="ru-RU" sz="1800" dirty="0">
              <a:latin typeface="Muller Regular"/>
            </a:endParaRPr>
          </a:p>
        </p:txBody>
      </p:sp>
      <p:sp>
        <p:nvSpPr>
          <p:cNvPr id="2" name="AutoShape 2" descr="Технология заключительный этап ВСОШ в РУДН 2024 го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143692" y="115465"/>
            <a:ext cx="12043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uller Bold"/>
              </a:rPr>
              <a:t>Сроки и место проведения школьного этапа Олимпиады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823" y="1045771"/>
            <a:ext cx="2678161" cy="4962399"/>
          </a:xfrm>
        </p:spPr>
      </p:pic>
      <p:sp>
        <p:nvSpPr>
          <p:cNvPr id="5" name="Объект 5"/>
          <p:cNvSpPr txBox="1">
            <a:spLocks/>
          </p:cNvSpPr>
          <p:nvPr/>
        </p:nvSpPr>
        <p:spPr>
          <a:xfrm>
            <a:off x="496111" y="1138335"/>
            <a:ext cx="7752150" cy="47772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23232"/>
                </a:solidFill>
                <a:latin typeface="Muller Regular" pitchFamily="50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/>
              <a:t>Требования к организации и проведению школьного этапа всероссийской олимпиады школьников в Санкт-Петербурге по ТРУДУ (ТЕХНОЛОГИИ) в 2024/2025 учебном </a:t>
            </a:r>
            <a:r>
              <a:rPr lang="ru-RU" sz="1800" dirty="0" smtClean="0"/>
              <a:t>году – </a:t>
            </a: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disk.yandex.ru/i/t7tPsW8gVebNXg</a:t>
            </a:r>
            <a:r>
              <a:rPr lang="ru-RU" sz="1800" dirty="0" smtClean="0"/>
              <a:t> </a:t>
            </a:r>
          </a:p>
          <a:p>
            <a:pPr algn="just"/>
            <a:endParaRPr lang="ru-RU" sz="1800" dirty="0">
              <a:latin typeface="Muller Regular"/>
            </a:endParaRPr>
          </a:p>
          <a:p>
            <a:pPr algn="just"/>
            <a:endParaRPr lang="ru-RU" sz="1800" dirty="0" smtClean="0">
              <a:latin typeface="Muller Regular"/>
            </a:endParaRPr>
          </a:p>
          <a:p>
            <a:pPr algn="just"/>
            <a:r>
              <a:rPr lang="ru-RU" sz="2200" b="1" dirty="0">
                <a:solidFill>
                  <a:srgbClr val="7030A0"/>
                </a:solidFill>
              </a:rPr>
              <a:t>Итоги подводятся </a:t>
            </a:r>
            <a:r>
              <a:rPr lang="ru-RU" sz="2200" b="1" u="sng" dirty="0">
                <a:solidFill>
                  <a:srgbClr val="7030A0"/>
                </a:solidFill>
              </a:rPr>
              <a:t>по каждому профилю </a:t>
            </a:r>
            <a:r>
              <a:rPr lang="ru-RU" sz="2200" b="1" dirty="0">
                <a:solidFill>
                  <a:srgbClr val="7030A0"/>
                </a:solidFill>
              </a:rPr>
              <a:t>и каждой параллели </a:t>
            </a:r>
            <a:r>
              <a:rPr lang="ru-RU" sz="2200" b="1" u="sng" dirty="0">
                <a:solidFill>
                  <a:srgbClr val="7030A0"/>
                </a:solidFill>
              </a:rPr>
              <a:t>отдельно</a:t>
            </a:r>
            <a:r>
              <a:rPr lang="ru-RU" sz="1800" u="sng" dirty="0"/>
              <a:t> </a:t>
            </a:r>
            <a:r>
              <a:rPr lang="ru-RU" sz="1800" dirty="0"/>
              <a:t>(5, 6, 7, 8, 9, 10, 11 классам</a:t>
            </a:r>
            <a:r>
              <a:rPr lang="ru-RU" sz="1800" dirty="0" smtClean="0"/>
              <a:t>).</a:t>
            </a:r>
          </a:p>
          <a:p>
            <a:pPr algn="just"/>
            <a:r>
              <a:rPr lang="ru-RU" sz="1800" dirty="0" smtClean="0"/>
              <a:t>- 5 отчетов (1 общий и остальные по каждому профилю отдельно)</a:t>
            </a:r>
          </a:p>
          <a:p>
            <a:pPr algn="just"/>
            <a:endParaRPr lang="ru-RU" sz="1800" dirty="0">
              <a:latin typeface="Muller Regular"/>
            </a:endParaRPr>
          </a:p>
          <a:p>
            <a:pPr algn="just"/>
            <a:r>
              <a:rPr lang="ru-RU" sz="2000" b="1" dirty="0" smtClean="0">
                <a:latin typeface="Muller Regular"/>
              </a:rPr>
              <a:t>Ребенок определяет профиль (вид практики) и класс участия со школьного этапа ВсОШ! </a:t>
            </a:r>
          </a:p>
          <a:p>
            <a:pPr algn="just"/>
            <a:r>
              <a:rPr lang="ru-RU" sz="2000" dirty="0" smtClean="0">
                <a:latin typeface="Muller Regular"/>
              </a:rPr>
              <a:t>Далее  поменять не может.</a:t>
            </a:r>
            <a:endParaRPr lang="ru-RU" sz="2000" dirty="0">
              <a:latin typeface="Muller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47992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86249" y="1088793"/>
            <a:ext cx="6732949" cy="4064437"/>
          </a:xfrm>
        </p:spPr>
        <p:txBody>
          <a:bodyPr/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Консультационный </a:t>
            </a:r>
            <a:r>
              <a:rPr lang="ru-RU" sz="2000" b="1" dirty="0" err="1" smtClean="0">
                <a:solidFill>
                  <a:srgbClr val="7030A0"/>
                </a:solidFill>
              </a:rPr>
              <a:t>вебинар</a:t>
            </a:r>
            <a:r>
              <a:rPr lang="ru-RU" sz="2000" dirty="0">
                <a:solidFill>
                  <a:srgbClr val="7030A0"/>
                </a:solidFill>
              </a:rPr>
              <a:t> 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по </a:t>
            </a:r>
            <a:r>
              <a:rPr lang="ru-RU" sz="2000" dirty="0">
                <a:solidFill>
                  <a:schemeClr val="tx1"/>
                </a:solidFill>
              </a:rPr>
              <a:t>организации и проведению школьного </a:t>
            </a:r>
            <a:r>
              <a:rPr lang="ru-RU" sz="2000" dirty="0" smtClean="0">
                <a:solidFill>
                  <a:schemeClr val="tx1"/>
                </a:solidFill>
              </a:rPr>
              <a:t>и районного </a:t>
            </a:r>
            <a:r>
              <a:rPr lang="ru-RU" sz="2000" dirty="0">
                <a:solidFill>
                  <a:schemeClr val="tx1"/>
                </a:solidFill>
              </a:rPr>
              <a:t>этапов всероссийской </a:t>
            </a:r>
            <a:r>
              <a:rPr lang="ru-RU" sz="2000" dirty="0" smtClean="0">
                <a:solidFill>
                  <a:schemeClr val="tx1"/>
                </a:solidFill>
              </a:rPr>
              <a:t>олимпиады школьников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по труду (технологии) в 2024-2025 учебном году состоится</a:t>
            </a: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b="1" u="sng" dirty="0" smtClean="0">
                <a:solidFill>
                  <a:srgbClr val="7030A0"/>
                </a:solidFill>
              </a:rPr>
              <a:t>Состоялся 19.09.2024</a:t>
            </a:r>
            <a:r>
              <a:rPr lang="ru-RU" sz="2000" b="1" u="sng" dirty="0">
                <a:solidFill>
                  <a:srgbClr val="7030A0"/>
                </a:solidFill>
              </a:rPr>
              <a:t/>
            </a:r>
            <a:br>
              <a:rPr lang="ru-RU" sz="2000" b="1" u="sng" dirty="0">
                <a:solidFill>
                  <a:srgbClr val="7030A0"/>
                </a:solidFill>
              </a:rPr>
            </a:br>
            <a:r>
              <a:rPr lang="ru-RU" sz="2000" b="1" u="sng" dirty="0" smtClean="0">
                <a:solidFill>
                  <a:srgbClr val="7030A0"/>
                </a:solidFill>
              </a:rPr>
              <a:t>11:00 </a:t>
            </a:r>
            <a:r>
              <a:rPr lang="ru-RU" sz="2000" b="1" u="sng" dirty="0" err="1" smtClean="0">
                <a:solidFill>
                  <a:srgbClr val="7030A0"/>
                </a:solidFill>
              </a:rPr>
              <a:t>мск</a:t>
            </a:r>
            <a:r>
              <a:rPr lang="ru-RU" sz="2000" b="1" u="sng" dirty="0" smtClean="0">
                <a:solidFill>
                  <a:srgbClr val="7030A0"/>
                </a:solidFill>
              </a:rPr>
              <a:t> - 11:45 </a:t>
            </a:r>
            <a:r>
              <a:rPr lang="ru-RU" sz="2000" b="1" u="sng" dirty="0" err="1" smtClean="0">
                <a:solidFill>
                  <a:srgbClr val="7030A0"/>
                </a:solidFill>
              </a:rPr>
              <a:t>мск</a:t>
            </a:r>
            <a:endParaRPr lang="ru-RU" sz="2000" b="1" u="sng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  <a:hlinkClick r:id="rId2"/>
              </a:rPr>
              <a:t>https://</a:t>
            </a:r>
            <a:r>
              <a:rPr lang="en-US" sz="2000" b="1" dirty="0" smtClean="0">
                <a:solidFill>
                  <a:schemeClr val="tx1"/>
                </a:solidFill>
                <a:hlinkClick r:id="rId2"/>
              </a:rPr>
              <a:t>vserosolimp.edsoo.ru/municipal_way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endParaRPr lang="ru-RU" sz="2000" b="1" dirty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*Запись </a:t>
            </a:r>
            <a:r>
              <a:rPr lang="ru-RU" sz="2000" b="1" dirty="0" err="1" smtClean="0">
                <a:solidFill>
                  <a:schemeClr val="tx1"/>
                </a:solidFill>
              </a:rPr>
              <a:t>вебинара</a:t>
            </a:r>
            <a:r>
              <a:rPr lang="ru-RU" sz="2000" b="1" dirty="0" smtClean="0">
                <a:solidFill>
                  <a:schemeClr val="tx1"/>
                </a:solidFill>
              </a:rPr>
              <a:t> и презентация </a:t>
            </a:r>
            <a:r>
              <a:rPr lang="ru-RU" sz="2000" dirty="0" smtClean="0">
                <a:solidFill>
                  <a:schemeClr val="tx1"/>
                </a:solidFill>
              </a:rPr>
              <a:t>опубликована на сайте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r="27015"/>
          <a:stretch>
            <a:fillRect/>
          </a:stretch>
        </p:blipFill>
        <p:spPr>
          <a:xfrm>
            <a:off x="7735825" y="1323235"/>
            <a:ext cx="3310000" cy="41300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2662"/>
            <a:ext cx="1580606" cy="20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3562" y="0"/>
            <a:ext cx="8753475" cy="102235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НАШИ КОНТАКТЫ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87054" y="4183752"/>
            <a:ext cx="5379420" cy="7505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Педагог-организатор сектора прикладных наук </a:t>
            </a:r>
            <a:r>
              <a:rPr lang="ru-RU" sz="2000" dirty="0">
                <a:solidFill>
                  <a:schemeClr val="tx1"/>
                </a:solidFill>
              </a:rPr>
              <a:t>Центра олимпиад </a:t>
            </a:r>
            <a:r>
              <a:rPr lang="ru-RU" sz="2000" dirty="0" smtClean="0">
                <a:solidFill>
                  <a:schemeClr val="tx1"/>
                </a:solidFill>
              </a:rPr>
              <a:t>Санкт-Петербурга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8" y="4095318"/>
            <a:ext cx="504825" cy="1152525"/>
          </a:xfrm>
          <a:prstGeom prst="rect">
            <a:avLst/>
          </a:prstGeom>
        </p:spPr>
      </p:pic>
      <p:sp>
        <p:nvSpPr>
          <p:cNvPr id="6" name="Объект 4"/>
          <p:cNvSpPr txBox="1">
            <a:spLocks/>
          </p:cNvSpPr>
          <p:nvPr/>
        </p:nvSpPr>
        <p:spPr>
          <a:xfrm>
            <a:off x="1063626" y="1921378"/>
            <a:ext cx="4635046" cy="7092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23232"/>
                </a:solidFill>
                <a:latin typeface="Muller Regular" pitchFamily="50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Начальник сектора прикладных наук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Центра олимпиад Санкт-Петербурга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75" y="1707853"/>
            <a:ext cx="4939239" cy="1985175"/>
          </a:xfrm>
          <a:prstGeom prst="rect">
            <a:avLst/>
          </a:prstGeom>
        </p:spPr>
      </p:pic>
      <p:sp>
        <p:nvSpPr>
          <p:cNvPr id="11" name="Объект 4"/>
          <p:cNvSpPr txBox="1">
            <a:spLocks/>
          </p:cNvSpPr>
          <p:nvPr/>
        </p:nvSpPr>
        <p:spPr>
          <a:xfrm>
            <a:off x="6650966" y="1987722"/>
            <a:ext cx="4474634" cy="1584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23232"/>
                </a:solidFill>
                <a:latin typeface="Muller Regular" pitchFamily="50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Muller Regular"/>
              </a:rPr>
              <a:t>Мария Николаевна Черногор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  <a:latin typeface="Muller Regular"/>
              </a:rPr>
              <a:t>адрес </a:t>
            </a:r>
            <a:r>
              <a:rPr lang="ru-RU" sz="2000" dirty="0" err="1">
                <a:solidFill>
                  <a:schemeClr val="tx1"/>
                </a:solidFill>
                <a:latin typeface="Muller Regular"/>
              </a:rPr>
              <a:t>эл.почты</a:t>
            </a:r>
            <a:r>
              <a:rPr lang="ru-RU" sz="2000" dirty="0">
                <a:solidFill>
                  <a:schemeClr val="tx1"/>
                </a:solidFill>
                <a:latin typeface="Muller Regular"/>
              </a:rPr>
              <a:t>: </a:t>
            </a:r>
            <a:r>
              <a:rPr lang="ru-RU" sz="2000" u="sng" dirty="0" smtClean="0">
                <a:solidFill>
                  <a:schemeClr val="tx1"/>
                </a:solidFill>
                <a:latin typeface="Muller Regular"/>
                <a:hlinkClick r:id="rId4"/>
              </a:rPr>
              <a:t>chernogormn@academtalant.ru</a:t>
            </a:r>
            <a:endParaRPr lang="ru-RU" sz="2000" u="sng" dirty="0" smtClean="0">
              <a:solidFill>
                <a:schemeClr val="tx1"/>
              </a:solidFill>
              <a:latin typeface="Muller Regular"/>
            </a:endParaRP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1"/>
                </a:solidFill>
                <a:latin typeface="Muller Regular"/>
              </a:rPr>
              <a:t>тел. +7 (812) 499-86-44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75" y="3859158"/>
            <a:ext cx="4939239" cy="1911915"/>
          </a:xfrm>
          <a:prstGeom prst="rect">
            <a:avLst/>
          </a:prstGeom>
        </p:spPr>
      </p:pic>
      <p:sp>
        <p:nvSpPr>
          <p:cNvPr id="13" name="Объект 4"/>
          <p:cNvSpPr txBox="1">
            <a:spLocks/>
          </p:cNvSpPr>
          <p:nvPr/>
        </p:nvSpPr>
        <p:spPr>
          <a:xfrm>
            <a:off x="6650966" y="3965921"/>
            <a:ext cx="4554747" cy="18051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23232"/>
                </a:solidFill>
                <a:latin typeface="Muller Regular" pitchFamily="50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Muller Regular"/>
              </a:rPr>
              <a:t>Ветров Илья Анатольевич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  <a:latin typeface="Muller Regular"/>
              </a:rPr>
              <a:t>адрес эл. почты: </a:t>
            </a:r>
            <a:r>
              <a:rPr lang="en-US" sz="2000" dirty="0" smtClean="0">
                <a:solidFill>
                  <a:schemeClr val="tx1"/>
                </a:solidFill>
                <a:hlinkClick r:id="rId5"/>
              </a:rPr>
              <a:t>ol.pri@academtalant.ru</a:t>
            </a:r>
            <a:endParaRPr lang="ru-RU" sz="2000" dirty="0" smtClean="0">
              <a:solidFill>
                <a:schemeClr val="tx1"/>
              </a:solidFill>
              <a:latin typeface="Muller Regular"/>
            </a:endParaRP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1"/>
                </a:solidFill>
                <a:latin typeface="Muller Regular"/>
              </a:rPr>
              <a:t>тел. +7 (812) </a:t>
            </a:r>
            <a:r>
              <a:rPr lang="ru-RU" sz="1800" dirty="0" smtClean="0">
                <a:solidFill>
                  <a:schemeClr val="tx1"/>
                </a:solidFill>
                <a:latin typeface="Muller Regular"/>
              </a:rPr>
              <a:t>499-86-44</a:t>
            </a:r>
            <a:endParaRPr lang="ru-RU" sz="2000" dirty="0" smtClean="0">
              <a:solidFill>
                <a:schemeClr val="tx1"/>
              </a:solidFill>
              <a:latin typeface="Muller Regular"/>
            </a:endParaRPr>
          </a:p>
          <a:p>
            <a:pPr>
              <a:lnSpc>
                <a:spcPct val="100000"/>
              </a:lnSpc>
            </a:pP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22783"/>
            <a:ext cx="1397726" cy="183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1833562" y="0"/>
            <a:ext cx="8753475" cy="1022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323232"/>
                </a:solidFill>
                <a:latin typeface="Muller Bold" pitchFamily="50" charset="-52"/>
                <a:ea typeface="+mj-ea"/>
                <a:cs typeface="+mj-cs"/>
              </a:defRPr>
            </a:lvl1pPr>
          </a:lstStyle>
          <a:p>
            <a:pPr algn="ctr"/>
            <a:r>
              <a:rPr lang="ru-RU" smtClean="0">
                <a:solidFill>
                  <a:srgbClr val="7030A0"/>
                </a:solidFill>
              </a:rPr>
              <a:t>НАШИ КОНТАКТЫ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Объект 4"/>
          <p:cNvSpPr txBox="1">
            <a:spLocks/>
          </p:cNvSpPr>
          <p:nvPr/>
        </p:nvSpPr>
        <p:spPr>
          <a:xfrm>
            <a:off x="1038225" y="1706563"/>
            <a:ext cx="7458075" cy="3279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23232"/>
                </a:solidFill>
                <a:latin typeface="Muller Regular" pitchFamily="50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Сайт Центра олимпиад – </a:t>
            </a:r>
            <a:r>
              <a:rPr lang="en-US" dirty="0" smtClean="0">
                <a:hlinkClick r:id="rId2"/>
              </a:rPr>
              <a:t>http://olymp.academtalant.ru/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37" y="3965921"/>
            <a:ext cx="504825" cy="1152525"/>
          </a:xfrm>
          <a:prstGeom prst="rect">
            <a:avLst/>
          </a:prstGeom>
        </p:spPr>
      </p:pic>
      <p:sp>
        <p:nvSpPr>
          <p:cNvPr id="7" name="Объект 4"/>
          <p:cNvSpPr txBox="1">
            <a:spLocks/>
          </p:cNvSpPr>
          <p:nvPr/>
        </p:nvSpPr>
        <p:spPr>
          <a:xfrm>
            <a:off x="1038225" y="3581257"/>
            <a:ext cx="5966938" cy="3846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23232"/>
                </a:solidFill>
                <a:latin typeface="Muller Regular" pitchFamily="50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Группа ВК Центра олимпиад –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vk.com/centrolimpiadspb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387" y="3868884"/>
            <a:ext cx="4876894" cy="18532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094" y="3962557"/>
            <a:ext cx="1846263" cy="18462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503" y="1795620"/>
            <a:ext cx="1846263" cy="18462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277" y="3596589"/>
            <a:ext cx="2125564" cy="21255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291744" y="1374677"/>
            <a:ext cx="3900256" cy="663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1600" dirty="0" smtClean="0">
                <a:latin typeface="Muller Regular" pitchFamily="50" charset="-52"/>
                <a:hlinkClick r:id="rId9"/>
              </a:rPr>
              <a:t>Телеграмм канал Центра олимпиад</a:t>
            </a:r>
            <a:endParaRPr lang="ru-RU" sz="1600" dirty="0">
              <a:latin typeface="Muller Regular" pitchFamily="50" charset="-52"/>
              <a:hlinkClick r:id="rId9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latin typeface="Muller Regular" pitchFamily="50" charset="-52"/>
                <a:hlinkClick r:id="rId9"/>
              </a:rPr>
              <a:t>https://t.me/centrolimpiadspb</a:t>
            </a:r>
            <a:r>
              <a:rPr lang="ru-RU" sz="1600" dirty="0">
                <a:latin typeface="Muller Regular" pitchFamily="50" charset="-52"/>
              </a:rPr>
              <a:t>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638" y="1343026"/>
            <a:ext cx="504825" cy="1152525"/>
          </a:xfrm>
          <a:prstGeom prst="rect">
            <a:avLst/>
          </a:prstGeom>
        </p:spPr>
      </p:pic>
      <p:pic>
        <p:nvPicPr>
          <p:cNvPr id="14" name="Picture 2" descr="http://qrcoder.ru/code/?http%3A%2F%2Ft.me%2Fcentrolimpiadspb&amp;4&amp;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" t="7567" r="7137" b="4674"/>
          <a:stretch/>
        </p:blipFill>
        <p:spPr bwMode="auto">
          <a:xfrm>
            <a:off x="9692191" y="2034541"/>
            <a:ext cx="1463489" cy="15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866" y="2292992"/>
            <a:ext cx="5001415" cy="9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99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956" y="-16481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Итоги прошлого олимпиадного года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2151" y="1712067"/>
            <a:ext cx="5254581" cy="4533089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</a:rPr>
              <a:t>К </a:t>
            </a:r>
            <a:r>
              <a:rPr lang="ru-RU" sz="1800" dirty="0">
                <a:solidFill>
                  <a:schemeClr val="tx1"/>
                </a:solidFill>
              </a:rPr>
              <a:t>участию в Олимпиаде </a:t>
            </a:r>
            <a:r>
              <a:rPr lang="ru-RU" sz="1800" dirty="0" smtClean="0">
                <a:solidFill>
                  <a:schemeClr val="tx1"/>
                </a:solidFill>
              </a:rPr>
              <a:t>было приглашено </a:t>
            </a:r>
            <a:r>
              <a:rPr lang="ru-RU" sz="1800" b="1" dirty="0" smtClean="0">
                <a:solidFill>
                  <a:schemeClr val="tx1"/>
                </a:solidFill>
              </a:rPr>
              <a:t>167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участников из общеобразовательных учреждений </a:t>
            </a:r>
            <a:r>
              <a:rPr lang="ru-RU" sz="1800" dirty="0" smtClean="0">
                <a:solidFill>
                  <a:schemeClr val="tx1"/>
                </a:solidFill>
              </a:rPr>
              <a:t>Санкт-Петербурга: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9 </a:t>
            </a:r>
            <a:r>
              <a:rPr lang="ru-RU" sz="1800" dirty="0">
                <a:solidFill>
                  <a:schemeClr val="tx1"/>
                </a:solidFill>
              </a:rPr>
              <a:t>классов – </a:t>
            </a:r>
            <a:r>
              <a:rPr lang="ru-RU" sz="1800" dirty="0" smtClean="0">
                <a:solidFill>
                  <a:schemeClr val="tx1"/>
                </a:solidFill>
              </a:rPr>
              <a:t>66; 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10 </a:t>
            </a:r>
            <a:r>
              <a:rPr lang="ru-RU" sz="1800" dirty="0">
                <a:solidFill>
                  <a:schemeClr val="tx1"/>
                </a:solidFill>
              </a:rPr>
              <a:t>классов – </a:t>
            </a:r>
            <a:r>
              <a:rPr lang="ru-RU" sz="1800" dirty="0" smtClean="0">
                <a:solidFill>
                  <a:schemeClr val="tx1"/>
                </a:solidFill>
              </a:rPr>
              <a:t>44; 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11 </a:t>
            </a:r>
            <a:r>
              <a:rPr lang="ru-RU" sz="1800" dirty="0">
                <a:solidFill>
                  <a:schemeClr val="tx1"/>
                </a:solidFill>
              </a:rPr>
              <a:t>классов – 2</a:t>
            </a:r>
            <a:r>
              <a:rPr lang="ru-RU" sz="1800" dirty="0" smtClean="0">
                <a:solidFill>
                  <a:schemeClr val="tx1"/>
                </a:solidFill>
              </a:rPr>
              <a:t>8.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Фактически приняло участие: </a:t>
            </a:r>
            <a:r>
              <a:rPr lang="ru-RU" sz="1800" b="1" dirty="0" smtClean="0">
                <a:solidFill>
                  <a:schemeClr val="tx1"/>
                </a:solidFill>
              </a:rPr>
              <a:t>138 человек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sz="1400" b="1" dirty="0">
              <a:hlinkClick r:id="rId2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852160" y="1712067"/>
            <a:ext cx="3192618" cy="40369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23232"/>
                </a:solidFill>
                <a:latin typeface="Muller Regular" pitchFamily="50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800" b="1" dirty="0" smtClean="0">
                <a:solidFill>
                  <a:srgbClr val="7030A0"/>
                </a:solidFill>
              </a:rPr>
              <a:t>«</a:t>
            </a:r>
            <a:r>
              <a:rPr lang="ru-RU" sz="1800" b="1" dirty="0">
                <a:solidFill>
                  <a:srgbClr val="7030A0"/>
                </a:solidFill>
              </a:rPr>
              <a:t>Культура дома, дизайн и технология</a:t>
            </a:r>
            <a:r>
              <a:rPr lang="ru-RU" sz="1800" b="1" dirty="0" smtClean="0">
                <a:solidFill>
                  <a:srgbClr val="7030A0"/>
                </a:solidFill>
              </a:rPr>
              <a:t>»</a:t>
            </a:r>
            <a:r>
              <a:rPr lang="ru-RU" sz="1800" dirty="0" smtClean="0">
                <a:solidFill>
                  <a:schemeClr val="tx1"/>
                </a:solidFill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9 </a:t>
            </a:r>
            <a:r>
              <a:rPr lang="ru-RU" sz="1800" dirty="0">
                <a:solidFill>
                  <a:schemeClr val="tx1"/>
                </a:solidFill>
              </a:rPr>
              <a:t>классов – </a:t>
            </a:r>
            <a:r>
              <a:rPr lang="ru-RU" sz="1800" dirty="0" smtClean="0">
                <a:solidFill>
                  <a:schemeClr val="tx1"/>
                </a:solidFill>
              </a:rPr>
              <a:t>19;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10 </a:t>
            </a:r>
            <a:r>
              <a:rPr lang="ru-RU" sz="1800" dirty="0">
                <a:solidFill>
                  <a:schemeClr val="tx1"/>
                </a:solidFill>
              </a:rPr>
              <a:t>классов – </a:t>
            </a:r>
            <a:r>
              <a:rPr lang="ru-RU" sz="1800" dirty="0" smtClean="0">
                <a:solidFill>
                  <a:schemeClr val="tx1"/>
                </a:solidFill>
              </a:rPr>
              <a:t>16;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11 </a:t>
            </a:r>
            <a:r>
              <a:rPr lang="ru-RU" sz="1800" dirty="0">
                <a:solidFill>
                  <a:schemeClr val="tx1"/>
                </a:solidFill>
              </a:rPr>
              <a:t>классов – </a:t>
            </a:r>
            <a:r>
              <a:rPr lang="ru-RU" sz="1800" dirty="0" smtClean="0">
                <a:solidFill>
                  <a:schemeClr val="tx1"/>
                </a:solidFill>
              </a:rPr>
              <a:t>4;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800" b="1" dirty="0" smtClean="0">
                <a:solidFill>
                  <a:srgbClr val="7030A0"/>
                </a:solidFill>
              </a:rPr>
              <a:t>«</a:t>
            </a:r>
            <a:r>
              <a:rPr lang="ru-RU" sz="1800" b="1" dirty="0">
                <a:solidFill>
                  <a:srgbClr val="7030A0"/>
                </a:solidFill>
              </a:rPr>
              <a:t>Техника, технология и техническое творчество»: </a:t>
            </a:r>
            <a:endParaRPr lang="ru-RU" sz="1800" b="1" dirty="0" smtClean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9 </a:t>
            </a:r>
            <a:r>
              <a:rPr lang="ru-RU" sz="1800" dirty="0">
                <a:solidFill>
                  <a:schemeClr val="tx1"/>
                </a:solidFill>
              </a:rPr>
              <a:t>классов – </a:t>
            </a:r>
            <a:r>
              <a:rPr lang="ru-RU" sz="1800" dirty="0" smtClean="0">
                <a:solidFill>
                  <a:schemeClr val="tx1"/>
                </a:solidFill>
              </a:rPr>
              <a:t>18;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10 </a:t>
            </a:r>
            <a:r>
              <a:rPr lang="ru-RU" sz="1800" dirty="0">
                <a:solidFill>
                  <a:schemeClr val="tx1"/>
                </a:solidFill>
              </a:rPr>
              <a:t>классов – </a:t>
            </a:r>
            <a:r>
              <a:rPr lang="ru-RU" sz="1800" dirty="0" smtClean="0">
                <a:solidFill>
                  <a:schemeClr val="tx1"/>
                </a:solidFill>
              </a:rPr>
              <a:t>12;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11 классов – 9</a:t>
            </a:r>
            <a:r>
              <a:rPr lang="ru-RU" sz="1800" dirty="0" smtClean="0"/>
              <a:t>;</a:t>
            </a:r>
            <a:endParaRPr lang="ru-RU" sz="1800" b="1" dirty="0">
              <a:hlinkClick r:id="rId2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477633" y="1712067"/>
            <a:ext cx="3258215" cy="39301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23232"/>
                </a:solidFill>
                <a:latin typeface="Muller Regular" pitchFamily="50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800" b="1" dirty="0" smtClean="0">
                <a:solidFill>
                  <a:srgbClr val="7030A0"/>
                </a:solidFill>
              </a:rPr>
              <a:t>«Робототехника</a:t>
            </a:r>
            <a:r>
              <a:rPr lang="ru-RU" sz="1800" b="1" dirty="0">
                <a:solidFill>
                  <a:srgbClr val="7030A0"/>
                </a:solidFill>
              </a:rPr>
              <a:t>»: </a:t>
            </a:r>
            <a:endParaRPr lang="ru-RU" sz="1800" b="1" dirty="0" smtClean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18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9 </a:t>
            </a:r>
            <a:r>
              <a:rPr lang="ru-RU" sz="1800" dirty="0">
                <a:solidFill>
                  <a:schemeClr val="tx1"/>
                </a:solidFill>
              </a:rPr>
              <a:t>классов – </a:t>
            </a:r>
            <a:r>
              <a:rPr lang="ru-RU" sz="1800" dirty="0" smtClean="0">
                <a:solidFill>
                  <a:schemeClr val="tx1"/>
                </a:solidFill>
              </a:rPr>
              <a:t>9;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10 </a:t>
            </a:r>
            <a:r>
              <a:rPr lang="ru-RU" sz="1800" dirty="0">
                <a:solidFill>
                  <a:schemeClr val="tx1"/>
                </a:solidFill>
              </a:rPr>
              <a:t>классов – 7</a:t>
            </a:r>
            <a:r>
              <a:rPr lang="ru-RU" sz="1800" dirty="0" smtClean="0">
                <a:solidFill>
                  <a:schemeClr val="tx1"/>
                </a:solidFill>
              </a:rPr>
              <a:t>;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11 </a:t>
            </a:r>
            <a:r>
              <a:rPr lang="ru-RU" sz="1800" dirty="0">
                <a:solidFill>
                  <a:schemeClr val="tx1"/>
                </a:solidFill>
              </a:rPr>
              <a:t>классов – </a:t>
            </a:r>
            <a:r>
              <a:rPr lang="ru-RU" sz="1800" dirty="0" smtClean="0">
                <a:solidFill>
                  <a:schemeClr val="tx1"/>
                </a:solidFill>
              </a:rPr>
              <a:t>6;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800" b="1" dirty="0" smtClean="0">
                <a:solidFill>
                  <a:srgbClr val="7030A0"/>
                </a:solidFill>
              </a:rPr>
              <a:t>«</a:t>
            </a:r>
            <a:r>
              <a:rPr lang="ru-RU" sz="1800" b="1" dirty="0">
                <a:solidFill>
                  <a:srgbClr val="7030A0"/>
                </a:solidFill>
              </a:rPr>
              <a:t>Информационная </a:t>
            </a:r>
            <a:r>
              <a:rPr lang="ru-RU" sz="1800" b="1" dirty="0" smtClean="0">
                <a:solidFill>
                  <a:srgbClr val="7030A0"/>
                </a:solidFill>
              </a:rPr>
              <a:t/>
            </a:r>
            <a:br>
              <a:rPr lang="ru-RU" sz="1800" b="1" dirty="0" smtClean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безопасность</a:t>
            </a:r>
            <a:r>
              <a:rPr lang="ru-RU" sz="1800" b="1" dirty="0">
                <a:solidFill>
                  <a:srgbClr val="7030A0"/>
                </a:solidFill>
              </a:rPr>
              <a:t>»: </a:t>
            </a:r>
            <a:endParaRPr lang="ru-RU" sz="1800" b="1" dirty="0" smtClean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9 </a:t>
            </a:r>
            <a:r>
              <a:rPr lang="ru-RU" sz="1800" dirty="0">
                <a:solidFill>
                  <a:schemeClr val="tx1"/>
                </a:solidFill>
              </a:rPr>
              <a:t>классов </a:t>
            </a:r>
            <a:r>
              <a:rPr lang="ru-RU" sz="1800" dirty="0" smtClean="0">
                <a:solidFill>
                  <a:schemeClr val="tx1"/>
                </a:solidFill>
              </a:rPr>
              <a:t>–20;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10 </a:t>
            </a:r>
            <a:r>
              <a:rPr lang="ru-RU" sz="1800" dirty="0">
                <a:solidFill>
                  <a:schemeClr val="tx1"/>
                </a:solidFill>
              </a:rPr>
              <a:t>классов – 9</a:t>
            </a:r>
            <a:r>
              <a:rPr lang="ru-RU" sz="1800" dirty="0" smtClean="0">
                <a:solidFill>
                  <a:schemeClr val="tx1"/>
                </a:solidFill>
              </a:rPr>
              <a:t>;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11 </a:t>
            </a:r>
            <a:r>
              <a:rPr lang="ru-RU" sz="1800" dirty="0">
                <a:solidFill>
                  <a:schemeClr val="tx1"/>
                </a:solidFill>
              </a:rPr>
              <a:t>классов – </a:t>
            </a:r>
            <a:r>
              <a:rPr lang="ru-RU" sz="1800" dirty="0" smtClean="0">
                <a:solidFill>
                  <a:schemeClr val="tx1"/>
                </a:solidFill>
              </a:rPr>
              <a:t>9 </a:t>
            </a:r>
            <a:endParaRPr lang="ru-RU" sz="1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400" b="1" dirty="0">
              <a:hlinkClick r:id="rId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8072"/>
            <a:ext cx="1887587" cy="24784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43793" y="5617791"/>
            <a:ext cx="10799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Muller Regular"/>
              </a:rPr>
              <a:t>Итоги проведения олимпиады </a:t>
            </a:r>
            <a:r>
              <a:rPr lang="en-US" sz="2000" u="sng" dirty="0">
                <a:hlinkClick r:id="rId4"/>
              </a:rPr>
              <a:t>http://olymp.academtalant.ru/technology</a:t>
            </a:r>
            <a:r>
              <a:rPr lang="ru-RU" sz="2000" u="sng" dirty="0">
                <a:latin typeface="Muller Regula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81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448" t="8676" r="-187" b="6820"/>
          <a:stretch/>
        </p:blipFill>
        <p:spPr>
          <a:xfrm>
            <a:off x="-54592" y="-13648"/>
            <a:ext cx="12269337" cy="6949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0799" y="1685109"/>
            <a:ext cx="11501201" cy="5552270"/>
          </a:xfrm>
        </p:spPr>
        <p:txBody>
          <a:bodyPr/>
          <a:lstStyle/>
          <a:p>
            <a:pPr algn="just"/>
            <a:r>
              <a:rPr lang="ru-RU" sz="1800" b="1" dirty="0" smtClean="0">
                <a:solidFill>
                  <a:srgbClr val="7030A0"/>
                </a:solidFill>
              </a:rPr>
              <a:t>Профиль </a:t>
            </a:r>
            <a:r>
              <a:rPr lang="ru-RU" sz="1800" b="1" dirty="0">
                <a:solidFill>
                  <a:srgbClr val="7030A0"/>
                </a:solidFill>
              </a:rPr>
              <a:t>«Культура дома, дизайн и технологии</a:t>
            </a:r>
            <a:r>
              <a:rPr lang="ru-RU" sz="1800" b="1" dirty="0" smtClean="0">
                <a:solidFill>
                  <a:srgbClr val="7030A0"/>
                </a:solidFill>
              </a:rPr>
              <a:t>»</a:t>
            </a:r>
          </a:p>
          <a:p>
            <a:pPr algn="just"/>
            <a:r>
              <a:rPr lang="ru-RU" sz="1400" b="1" dirty="0" smtClean="0">
                <a:solidFill>
                  <a:srgbClr val="7030A0"/>
                </a:solidFill>
              </a:rPr>
              <a:t>Сухотская Дарья </a:t>
            </a:r>
            <a:r>
              <a:rPr lang="ru-RU" sz="1400" b="1" dirty="0" smtClean="0">
                <a:solidFill>
                  <a:schemeClr val="tx1"/>
                </a:solidFill>
              </a:rPr>
              <a:t>- </a:t>
            </a:r>
            <a:r>
              <a:rPr lang="ru-RU" sz="1400" dirty="0">
                <a:solidFill>
                  <a:schemeClr val="tx1"/>
                </a:solidFill>
              </a:rPr>
              <a:t>11 класс, Государственное бюджетное общеобразовательное учреждение лицей № 369 имени Героя Российской Федерации </a:t>
            </a:r>
            <a:r>
              <a:rPr lang="ru-RU" sz="1400" dirty="0" err="1">
                <a:solidFill>
                  <a:schemeClr val="tx1"/>
                </a:solidFill>
              </a:rPr>
              <a:t>А.Н.Жихарева</a:t>
            </a:r>
            <a:r>
              <a:rPr lang="ru-RU" sz="1400" dirty="0">
                <a:solidFill>
                  <a:schemeClr val="tx1"/>
                </a:solidFill>
              </a:rPr>
              <a:t> Красносельского района </a:t>
            </a:r>
            <a:r>
              <a:rPr lang="ru-RU" sz="1400" dirty="0" smtClean="0">
                <a:solidFill>
                  <a:schemeClr val="tx1"/>
                </a:solidFill>
              </a:rPr>
              <a:t>Санкт-Петербурга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-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Победитель</a:t>
            </a:r>
          </a:p>
          <a:p>
            <a:pPr algn="just"/>
            <a:r>
              <a:rPr lang="ru-RU" sz="1400" b="1" dirty="0" smtClean="0">
                <a:solidFill>
                  <a:srgbClr val="7030A0"/>
                </a:solidFill>
              </a:rPr>
              <a:t>Антропова Антонина </a:t>
            </a:r>
            <a:r>
              <a:rPr lang="ru-RU" sz="1400" dirty="0" smtClean="0">
                <a:solidFill>
                  <a:schemeClr val="tx1"/>
                </a:solidFill>
              </a:rPr>
              <a:t>- </a:t>
            </a:r>
            <a:r>
              <a:rPr lang="ru-RU" sz="1400" dirty="0">
                <a:solidFill>
                  <a:schemeClr val="tx1"/>
                </a:solidFill>
              </a:rPr>
              <a:t>11 класс, государственное бюджетное общеобразовательное учреждение средняя общеобразовательная школа № 4 с углубленным изучением французского языка имени Жака-Ива Кусто Василеостровского района </a:t>
            </a:r>
            <a:r>
              <a:rPr lang="ru-RU" sz="1400" dirty="0" smtClean="0">
                <a:solidFill>
                  <a:schemeClr val="tx1"/>
                </a:solidFill>
              </a:rPr>
              <a:t>Санкт-Петербурга </a:t>
            </a:r>
            <a:r>
              <a:rPr lang="ru-RU" sz="1400" dirty="0">
                <a:solidFill>
                  <a:schemeClr val="tx1"/>
                </a:solidFill>
              </a:rPr>
              <a:t>- </a:t>
            </a:r>
            <a:r>
              <a:rPr lang="ru-RU" sz="1400" b="1" dirty="0">
                <a:solidFill>
                  <a:schemeClr val="tx1"/>
                </a:solidFill>
              </a:rPr>
              <a:t>Призер </a:t>
            </a:r>
          </a:p>
          <a:p>
            <a:pPr algn="just"/>
            <a:r>
              <a:rPr lang="ru-RU" sz="1400" b="1" dirty="0" smtClean="0">
                <a:solidFill>
                  <a:srgbClr val="7030A0"/>
                </a:solidFill>
              </a:rPr>
              <a:t>Канева Ирина</a:t>
            </a:r>
            <a:r>
              <a:rPr lang="ru-RU" sz="1400" dirty="0" smtClean="0">
                <a:solidFill>
                  <a:srgbClr val="7030A0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- </a:t>
            </a:r>
            <a:r>
              <a:rPr lang="ru-RU" sz="1400" dirty="0">
                <a:solidFill>
                  <a:schemeClr val="tx1"/>
                </a:solidFill>
              </a:rPr>
              <a:t>10 класс, государственное бюджетное общеобразовательное учреждение средняя общеобразовательная школа №319 </a:t>
            </a:r>
            <a:r>
              <a:rPr lang="ru-RU" sz="1400" dirty="0" err="1">
                <a:solidFill>
                  <a:schemeClr val="tx1"/>
                </a:solidFill>
              </a:rPr>
              <a:t>Петродворцового</a:t>
            </a:r>
            <a:r>
              <a:rPr lang="ru-RU" sz="1400" dirty="0">
                <a:solidFill>
                  <a:schemeClr val="tx1"/>
                </a:solidFill>
              </a:rPr>
              <a:t> района </a:t>
            </a:r>
            <a:r>
              <a:rPr lang="ru-RU" sz="1400" dirty="0" smtClean="0">
                <a:solidFill>
                  <a:schemeClr val="tx1"/>
                </a:solidFill>
              </a:rPr>
              <a:t>Санкт- </a:t>
            </a:r>
            <a:r>
              <a:rPr lang="ru-RU" sz="1400" dirty="0">
                <a:solidFill>
                  <a:schemeClr val="tx1"/>
                </a:solidFill>
              </a:rPr>
              <a:t>Петербурга имени Героя Российской Федерации Д.А. </a:t>
            </a:r>
            <a:r>
              <a:rPr lang="ru-RU" sz="1400" dirty="0" smtClean="0">
                <a:solidFill>
                  <a:schemeClr val="tx1"/>
                </a:solidFill>
              </a:rPr>
              <a:t>Соловьева -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Призер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1400" b="1" dirty="0" err="1" smtClean="0">
                <a:solidFill>
                  <a:srgbClr val="7030A0"/>
                </a:solidFill>
              </a:rPr>
              <a:t>Файзуллина</a:t>
            </a:r>
            <a:r>
              <a:rPr lang="ru-RU" sz="1400" b="1" dirty="0" smtClean="0">
                <a:solidFill>
                  <a:srgbClr val="7030A0"/>
                </a:solidFill>
              </a:rPr>
              <a:t> Екатерина </a:t>
            </a:r>
            <a:r>
              <a:rPr lang="ru-RU" sz="1400" dirty="0" smtClean="0">
                <a:solidFill>
                  <a:schemeClr val="tx1"/>
                </a:solidFill>
              </a:rPr>
              <a:t>- </a:t>
            </a:r>
            <a:r>
              <a:rPr lang="ru-RU" sz="1400" dirty="0">
                <a:solidFill>
                  <a:schemeClr val="tx1"/>
                </a:solidFill>
              </a:rPr>
              <a:t>11  класс,  Государственное бюджетное общеобразовательное учреждение школа № 509 Красносельского района </a:t>
            </a:r>
            <a:r>
              <a:rPr lang="ru-RU" sz="1400" dirty="0" smtClean="0">
                <a:solidFill>
                  <a:schemeClr val="tx1"/>
                </a:solidFill>
              </a:rPr>
              <a:t>Санкт-Петербурга -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Призер</a:t>
            </a:r>
          </a:p>
          <a:p>
            <a:pPr algn="just"/>
            <a:r>
              <a:rPr lang="ru-RU" sz="1800" b="1" dirty="0" smtClean="0">
                <a:solidFill>
                  <a:srgbClr val="7030A0"/>
                </a:solidFill>
              </a:rPr>
              <a:t> </a:t>
            </a:r>
            <a:r>
              <a:rPr lang="ru-RU" sz="1800" b="1" i="1" dirty="0">
                <a:solidFill>
                  <a:srgbClr val="7030A0"/>
                </a:solidFill>
              </a:rPr>
              <a:t>Профиль «Робототехника</a:t>
            </a:r>
            <a:r>
              <a:rPr lang="ru-RU" sz="1800" b="1" i="1" dirty="0" smtClean="0">
                <a:solidFill>
                  <a:srgbClr val="7030A0"/>
                </a:solidFill>
              </a:rPr>
              <a:t>»</a:t>
            </a:r>
            <a:endParaRPr lang="ru-RU" sz="1800" b="1" dirty="0">
              <a:solidFill>
                <a:srgbClr val="7030A0"/>
              </a:solidFill>
            </a:endParaRPr>
          </a:p>
          <a:p>
            <a:pPr algn="just"/>
            <a:r>
              <a:rPr lang="ru-RU" sz="1400" b="1" dirty="0" smtClean="0">
                <a:solidFill>
                  <a:srgbClr val="7030A0"/>
                </a:solidFill>
              </a:rPr>
              <a:t>Соловьев Сергей</a:t>
            </a:r>
            <a:r>
              <a:rPr lang="ru-RU" sz="1400" dirty="0">
                <a:solidFill>
                  <a:srgbClr val="7030A0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- 9</a:t>
            </a:r>
            <a:r>
              <a:rPr lang="ru-RU" sz="1400" dirty="0">
                <a:solidFill>
                  <a:schemeClr val="tx1"/>
                </a:solidFill>
              </a:rPr>
              <a:t> класс, государственное бюджетное общеобразовательное учреждение «Санкт-Петербургский губернаторский физико-математический лицей №30</a:t>
            </a:r>
            <a:r>
              <a:rPr lang="ru-RU" sz="1400" dirty="0" smtClean="0">
                <a:solidFill>
                  <a:schemeClr val="tx1"/>
                </a:solidFill>
              </a:rPr>
              <a:t>» - </a:t>
            </a:r>
            <a:r>
              <a:rPr lang="ru-RU" sz="1400" b="1" dirty="0" smtClean="0">
                <a:solidFill>
                  <a:schemeClr val="tx1"/>
                </a:solidFill>
              </a:rPr>
              <a:t>Призер</a:t>
            </a:r>
            <a:endParaRPr lang="ru-RU" sz="1400" b="1" dirty="0">
              <a:solidFill>
                <a:schemeClr val="tx1"/>
              </a:solidFill>
            </a:endParaRPr>
          </a:p>
          <a:p>
            <a:pPr algn="just"/>
            <a:r>
              <a:rPr lang="ru-RU" sz="1400" b="1" dirty="0" err="1" smtClean="0">
                <a:solidFill>
                  <a:srgbClr val="7030A0"/>
                </a:solidFill>
              </a:rPr>
              <a:t>Капустяник</a:t>
            </a:r>
            <a:r>
              <a:rPr lang="ru-RU" sz="1400" b="1" dirty="0" smtClean="0">
                <a:solidFill>
                  <a:srgbClr val="7030A0"/>
                </a:solidFill>
              </a:rPr>
              <a:t> Андрей</a:t>
            </a:r>
            <a:r>
              <a:rPr lang="ru-RU" sz="1400" dirty="0">
                <a:solidFill>
                  <a:srgbClr val="7030A0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-10 </a:t>
            </a:r>
            <a:r>
              <a:rPr lang="ru-RU" sz="1400" dirty="0">
                <a:solidFill>
                  <a:schemeClr val="tx1"/>
                </a:solidFill>
              </a:rPr>
              <a:t>класс, естественно-научный лицей федерального государственного автономного образовательного учреждения высшего образования "Санкт-Петербургский политехнический университет Петра </a:t>
            </a:r>
            <a:r>
              <a:rPr lang="ru-RU" sz="1400" dirty="0" smtClean="0">
                <a:solidFill>
                  <a:schemeClr val="tx1"/>
                </a:solidFill>
              </a:rPr>
              <a:t>Великого" - </a:t>
            </a:r>
            <a:r>
              <a:rPr lang="ru-RU" sz="1400" b="1" dirty="0" smtClean="0">
                <a:solidFill>
                  <a:schemeClr val="tx1"/>
                </a:solidFill>
              </a:rPr>
              <a:t>Призер 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Ссылки </a:t>
            </a:r>
            <a:r>
              <a:rPr lang="ru-RU" sz="1400" b="1" dirty="0">
                <a:solidFill>
                  <a:schemeClr val="tx1"/>
                </a:solidFill>
              </a:rPr>
              <a:t>на новости и фото по итогам проведения </a:t>
            </a:r>
            <a:r>
              <a:rPr lang="ru-RU" sz="1400" b="1" dirty="0" smtClean="0">
                <a:solidFill>
                  <a:schemeClr val="tx1"/>
                </a:solidFill>
              </a:rPr>
              <a:t>заключительного этапа ВсОШ по технологии: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en-US" sz="1400" b="1" dirty="0">
                <a:hlinkClick r:id="rId2"/>
              </a:rPr>
              <a:t>https://</a:t>
            </a:r>
            <a:r>
              <a:rPr lang="en-US" sz="1400" b="1" dirty="0" smtClean="0">
                <a:hlinkClick r:id="rId2"/>
              </a:rPr>
              <a:t>vk.com/centrolimpiadspb?w=wall-182908042_9599&amp;ysclid=lv0nefqjed263602041</a:t>
            </a:r>
            <a:r>
              <a:rPr lang="ru-RU" sz="1400" b="1" dirty="0" smtClean="0"/>
              <a:t> </a:t>
            </a:r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94" y="5714702"/>
            <a:ext cx="222705" cy="5084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46697" y="0"/>
            <a:ext cx="106453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Muller Bold"/>
              </a:rPr>
              <a:t>Победители и призеры заключительного этапа ВСОШ </a:t>
            </a:r>
            <a:r>
              <a:rPr lang="ru-RU" sz="2800" b="1" dirty="0" smtClean="0">
                <a:solidFill>
                  <a:srgbClr val="7030A0"/>
                </a:solidFill>
                <a:latin typeface="Muller Bold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Muller Bold"/>
              </a:rPr>
            </a:br>
            <a:r>
              <a:rPr lang="ru-RU" sz="2800" b="1" dirty="0" smtClean="0">
                <a:solidFill>
                  <a:srgbClr val="7030A0"/>
                </a:solidFill>
                <a:latin typeface="Muller Bold"/>
              </a:rPr>
              <a:t>по </a:t>
            </a:r>
            <a:r>
              <a:rPr lang="ru-RU" sz="2800" b="1" dirty="0">
                <a:solidFill>
                  <a:srgbClr val="7030A0"/>
                </a:solidFill>
                <a:latin typeface="Muller Bold"/>
              </a:rPr>
              <a:t>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131716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661" t="35898" r="28602" b="28848"/>
          <a:stretch/>
        </p:blipFill>
        <p:spPr>
          <a:xfrm>
            <a:off x="6098665" y="3519578"/>
            <a:ext cx="6105057" cy="3312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002" t="17083" r="3746" b="10170"/>
          <a:stretch/>
        </p:blipFill>
        <p:spPr>
          <a:xfrm>
            <a:off x="-1" y="0"/>
            <a:ext cx="6094569" cy="3725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8323"/>
            <a:ext cx="2337908" cy="306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34229" y="-15678"/>
            <a:ext cx="9924242" cy="1022352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rgbClr val="7030A0"/>
                </a:solidFill>
              </a:rPr>
              <a:t>Олимпиадная подготовка</a:t>
            </a:r>
            <a:r>
              <a:rPr lang="ru-RU" sz="2600" b="1" dirty="0">
                <a:solidFill>
                  <a:srgbClr val="7030A0"/>
                </a:solidFill>
              </a:rPr>
              <a:t> </a:t>
            </a:r>
            <a:r>
              <a:rPr lang="ru-RU" sz="2600" b="1" dirty="0" smtClean="0">
                <a:solidFill>
                  <a:srgbClr val="7030A0"/>
                </a:solidFill>
              </a:rPr>
              <a:t/>
            </a:r>
            <a:br>
              <a:rPr lang="ru-RU" sz="2600" b="1" dirty="0" smtClean="0">
                <a:solidFill>
                  <a:srgbClr val="7030A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«</a:t>
            </a:r>
            <a:r>
              <a:rPr lang="ru-RU" sz="2700" b="1" dirty="0">
                <a:solidFill>
                  <a:srgbClr val="7030A0"/>
                </a:solidFill>
              </a:rPr>
              <a:t>Культура дома, дизайн и технологии</a:t>
            </a:r>
            <a:r>
              <a:rPr lang="ru-RU" sz="2700" b="1" dirty="0" smtClean="0">
                <a:solidFill>
                  <a:srgbClr val="7030A0"/>
                </a:solidFill>
              </a:rPr>
              <a:t>» </a:t>
            </a:r>
            <a:endParaRPr lang="ru-RU" sz="2700" b="1" dirty="0">
              <a:solidFill>
                <a:srgbClr val="7030A0"/>
              </a:solidFill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813461" y="1979450"/>
            <a:ext cx="4651374" cy="24768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23232"/>
                </a:solidFill>
                <a:latin typeface="Muller Regular" pitchFamily="50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11" name="Объект 4"/>
          <p:cNvSpPr txBox="1">
            <a:spLocks/>
          </p:cNvSpPr>
          <p:nvPr/>
        </p:nvSpPr>
        <p:spPr>
          <a:xfrm>
            <a:off x="6650966" y="1987722"/>
            <a:ext cx="4474634" cy="1584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23232"/>
                </a:solidFill>
                <a:latin typeface="Muller Regular" pitchFamily="50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92708" y="1800562"/>
            <a:ext cx="5282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Muller Regular"/>
              </a:rPr>
              <a:t>Педагог – </a:t>
            </a:r>
            <a:r>
              <a:rPr lang="ru-RU" b="1" dirty="0" smtClean="0">
                <a:latin typeface="Muller Regular"/>
              </a:rPr>
              <a:t>Валерианова Юлия </a:t>
            </a:r>
            <a:r>
              <a:rPr lang="ru-RU" b="1" dirty="0">
                <a:latin typeface="Muller Regular"/>
              </a:rPr>
              <a:t>Сергеевна, </a:t>
            </a:r>
            <a:r>
              <a:rPr lang="ru-RU" dirty="0" smtClean="0">
                <a:latin typeface="Muller Regular"/>
              </a:rPr>
              <a:t>ведущий </a:t>
            </a:r>
            <a:r>
              <a:rPr lang="ru-RU" dirty="0">
                <a:latin typeface="Muller Regular"/>
              </a:rPr>
              <a:t>специалист Малой академии технологий моды </a:t>
            </a:r>
            <a:r>
              <a:rPr lang="ru-RU" dirty="0" err="1">
                <a:latin typeface="Muller Regular"/>
              </a:rPr>
              <a:t>СПбГУПТД</a:t>
            </a:r>
            <a:endParaRPr lang="ru-RU" dirty="0" smtClean="0">
              <a:latin typeface="Muller Regular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30867" y="3680638"/>
            <a:ext cx="4040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Muller Regular"/>
              </a:rPr>
              <a:t>Для обучающихся: </a:t>
            </a:r>
            <a:r>
              <a:rPr lang="ru-RU" dirty="0" smtClean="0">
                <a:latin typeface="Muller Regular"/>
              </a:rPr>
              <a:t>13–18 </a:t>
            </a:r>
            <a:r>
              <a:rPr lang="ru-RU" dirty="0">
                <a:latin typeface="Muller Regular"/>
              </a:rPr>
              <a:t>лет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Muller Regular"/>
              </a:rPr>
              <a:t>СБ </a:t>
            </a:r>
            <a:r>
              <a:rPr lang="ru-RU" dirty="0" smtClean="0">
                <a:latin typeface="Muller Regular"/>
              </a:rPr>
              <a:t>15:00–18:30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>
                <a:latin typeface="Muller Regular"/>
              </a:rPr>
              <a:t>СПбГУПТД</a:t>
            </a:r>
            <a:r>
              <a:rPr lang="ru-RU" dirty="0" smtClean="0">
                <a:latin typeface="Muller Regular"/>
              </a:rPr>
              <a:t>, Миллионная </a:t>
            </a:r>
            <a:r>
              <a:rPr lang="ru-RU" dirty="0">
                <a:latin typeface="Muller Regular"/>
              </a:rPr>
              <a:t>ул., 27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90" y="1921378"/>
            <a:ext cx="5267154" cy="3512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41" y="4142303"/>
            <a:ext cx="2068312" cy="27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36" y="1594884"/>
            <a:ext cx="3976239" cy="45735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89" y="158751"/>
            <a:ext cx="4975986" cy="6009706"/>
          </a:xfrm>
          <a:prstGeom prst="rect">
            <a:avLst/>
          </a:prstGeom>
        </p:spPr>
      </p:pic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68094" y="1594884"/>
            <a:ext cx="2940107" cy="4170080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Более подробно можно ознакомиться на сайте Центра Олимпиад: 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Всероссийская олимпиада школьников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Школьный этап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Документы 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По ссылке:</a:t>
            </a:r>
          </a:p>
          <a:p>
            <a:r>
              <a:rPr lang="en-US" sz="1800" b="1" dirty="0" smtClean="0">
                <a:solidFill>
                  <a:schemeClr val="tx1"/>
                </a:solidFill>
                <a:hlinkClick r:id="rId3"/>
              </a:rPr>
              <a:t>http</a:t>
            </a:r>
            <a:r>
              <a:rPr lang="en-US" sz="1800" b="1" dirty="0">
                <a:solidFill>
                  <a:schemeClr val="tx1"/>
                </a:solidFill>
                <a:hlinkClick r:id="rId3"/>
              </a:rPr>
              <a:t>://</a:t>
            </a:r>
            <a:r>
              <a:rPr lang="en-US" sz="1800" b="1" dirty="0" smtClean="0">
                <a:solidFill>
                  <a:schemeClr val="tx1"/>
                </a:solidFill>
                <a:hlinkClick r:id="rId3"/>
              </a:rPr>
              <a:t>olymp.academtalant.ru/vserosschooldocs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952500" y="158750"/>
            <a:ext cx="5809807" cy="143613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Распоряжение КО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от 2</a:t>
            </a:r>
            <a:r>
              <a:rPr lang="en-US" dirty="0" smtClean="0">
                <a:solidFill>
                  <a:srgbClr val="7030A0"/>
                </a:solidFill>
              </a:rPr>
              <a:t>9</a:t>
            </a:r>
            <a:r>
              <a:rPr lang="ru-RU" dirty="0" smtClean="0">
                <a:solidFill>
                  <a:srgbClr val="7030A0"/>
                </a:solidFill>
              </a:rPr>
              <a:t>.08.2024 № 1072-р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01" y="1594884"/>
            <a:ext cx="3559329" cy="44140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257" y="164789"/>
            <a:ext cx="4396375" cy="577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114" y="1227229"/>
            <a:ext cx="4133186" cy="442933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6111" y="1227229"/>
            <a:ext cx="5599889" cy="4429333"/>
          </a:xfrm>
        </p:spPr>
        <p:txBody>
          <a:bodyPr/>
          <a:lstStyle/>
          <a:p>
            <a:pPr algn="just"/>
            <a:r>
              <a:rPr lang="ru-RU" sz="1800" dirty="0">
                <a:solidFill>
                  <a:schemeClr val="tx1"/>
                </a:solidFill>
                <a:latin typeface="Muller Regular"/>
              </a:rPr>
              <a:t>Более подробно с </a:t>
            </a:r>
            <a:r>
              <a:rPr lang="ru-RU" sz="1800" dirty="0" smtClean="0">
                <a:solidFill>
                  <a:schemeClr val="tx1"/>
                </a:solidFill>
                <a:latin typeface="Muller Regular"/>
              </a:rPr>
              <a:t>методическими рекомендациями к 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проведению </a:t>
            </a:r>
            <a:r>
              <a:rPr lang="ru-RU" sz="1800" dirty="0" smtClean="0">
                <a:solidFill>
                  <a:schemeClr val="tx1"/>
                </a:solidFill>
                <a:latin typeface="Muller Regular"/>
              </a:rPr>
              <a:t>школьного этапа 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всероссийской олимпиады школьников по </a:t>
            </a:r>
            <a:r>
              <a:rPr lang="ru-RU" sz="1800" dirty="0" smtClean="0">
                <a:solidFill>
                  <a:schemeClr val="tx1"/>
                </a:solidFill>
                <a:latin typeface="Muller Regular"/>
              </a:rPr>
              <a:t>труду (технологии)  в 2024/25 учебном 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году </a:t>
            </a:r>
            <a:r>
              <a:rPr lang="ru-RU" sz="1800" dirty="0" smtClean="0">
                <a:solidFill>
                  <a:schemeClr val="tx1"/>
                </a:solidFill>
                <a:latin typeface="Muller Regular"/>
              </a:rPr>
              <a:t>можно ознакомиться: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tx1"/>
                </a:solidFill>
                <a:latin typeface="Muller Regular"/>
              </a:rPr>
              <a:t>на официальном сайте ВСОШ :</a:t>
            </a:r>
          </a:p>
          <a:p>
            <a:pPr algn="just"/>
            <a:r>
              <a:rPr lang="en-US" sz="1800" u="sng" dirty="0" smtClean="0">
                <a:hlinkClick r:id="rId3"/>
              </a:rPr>
              <a:t>https</a:t>
            </a:r>
            <a:r>
              <a:rPr lang="en-US" sz="1800" u="sng" dirty="0">
                <a:hlinkClick r:id="rId3"/>
              </a:rPr>
              <a:t>://</a:t>
            </a:r>
            <a:r>
              <a:rPr lang="en-US" sz="1800" u="sng" dirty="0" smtClean="0">
                <a:hlinkClick r:id="rId3"/>
              </a:rPr>
              <a:t>vserosolimp.edsoo.ru/municipal_way</a:t>
            </a:r>
            <a:r>
              <a:rPr lang="ru-RU" sz="1800" u="sng" dirty="0" smtClean="0">
                <a:latin typeface="Muller Regular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/>
                </a:solidFill>
                <a:latin typeface="Muller Regular"/>
              </a:rPr>
              <a:t>н</a:t>
            </a:r>
            <a:r>
              <a:rPr lang="ru-RU" sz="1800" b="1" dirty="0" smtClean="0">
                <a:solidFill>
                  <a:schemeClr val="tx1"/>
                </a:solidFill>
                <a:latin typeface="Muller Regular"/>
              </a:rPr>
              <a:t>а сайте Центра Олимпиад:</a:t>
            </a:r>
          </a:p>
          <a:p>
            <a:pPr marL="971550" lvl="1" indent="-285750" algn="just"/>
            <a:r>
              <a:rPr lang="ru-RU" sz="1800" dirty="0" smtClean="0">
                <a:latin typeface="Muller Regular"/>
              </a:rPr>
              <a:t>Всероссийская </a:t>
            </a:r>
            <a:r>
              <a:rPr lang="ru-RU" sz="1800" dirty="0">
                <a:latin typeface="Muller Regular"/>
              </a:rPr>
              <a:t>олимпиада школьников</a:t>
            </a:r>
          </a:p>
          <a:p>
            <a:pPr marL="971550" lvl="1" indent="-285750" algn="just"/>
            <a:r>
              <a:rPr lang="ru-RU" sz="1800" dirty="0">
                <a:latin typeface="Muller Regular"/>
              </a:rPr>
              <a:t>Школьный </a:t>
            </a:r>
            <a:r>
              <a:rPr lang="ru-RU" sz="1800" dirty="0" smtClean="0">
                <a:latin typeface="Muller Regular"/>
              </a:rPr>
              <a:t>этап</a:t>
            </a:r>
            <a:endParaRPr lang="ru-RU" sz="1800" dirty="0">
              <a:latin typeface="Muller Regular"/>
            </a:endParaRPr>
          </a:p>
          <a:p>
            <a:pPr marL="971550" lvl="1" indent="-285750" algn="just"/>
            <a:r>
              <a:rPr lang="ru-RU" sz="1800" dirty="0">
                <a:latin typeface="Muller Regular"/>
              </a:rPr>
              <a:t>Документы </a:t>
            </a:r>
            <a:endParaRPr lang="ru-RU" sz="1800" dirty="0" smtClean="0">
              <a:latin typeface="Muller Regular"/>
            </a:endParaRPr>
          </a:p>
          <a:p>
            <a:pPr marL="971550" lvl="1" indent="-285750" algn="just"/>
            <a:r>
              <a:rPr lang="en-US" sz="1800" dirty="0">
                <a:latin typeface="Muller Regular"/>
                <a:hlinkClick r:id="rId4"/>
              </a:rPr>
              <a:t>https://</a:t>
            </a:r>
            <a:r>
              <a:rPr lang="en-US" sz="1800" dirty="0" smtClean="0">
                <a:latin typeface="Muller Regular"/>
                <a:hlinkClick r:id="rId4"/>
              </a:rPr>
              <a:t>disk.yandex.ru/i/yWDQt4-jqhcdCw</a:t>
            </a:r>
            <a:r>
              <a:rPr lang="ru-RU" sz="1800" dirty="0" smtClean="0">
                <a:latin typeface="Muller Regular"/>
              </a:rPr>
              <a:t> </a:t>
            </a:r>
          </a:p>
          <a:p>
            <a:pPr marL="971550" lvl="1" indent="-285750" algn="just"/>
            <a:r>
              <a:rPr lang="en-US" sz="1800" dirty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disk.yandex.ru/i/FM0GzraPlyhyGg</a:t>
            </a:r>
            <a:r>
              <a:rPr lang="ru-RU" sz="1800" dirty="0" smtClean="0">
                <a:latin typeface="Muller Regular"/>
              </a:rPr>
              <a:t> </a:t>
            </a:r>
          </a:p>
          <a:p>
            <a:pPr marL="971550" lvl="1" indent="-285750" algn="just"/>
            <a:endParaRPr lang="ru-RU" sz="1800" dirty="0">
              <a:latin typeface="Muller Regular"/>
            </a:endParaRPr>
          </a:p>
          <a:p>
            <a:pPr marL="971550" lvl="1" indent="-285750" algn="just"/>
            <a:r>
              <a:rPr lang="ru-RU" sz="1800" dirty="0" smtClean="0">
                <a:solidFill>
                  <a:srgbClr val="7030A0"/>
                </a:solidFill>
                <a:latin typeface="Muller Regular"/>
              </a:rPr>
              <a:t>! Раздел 4 Порядок проведения процедур анализа, показа и апелляции</a:t>
            </a:r>
            <a:endParaRPr lang="ru-RU" sz="1800" dirty="0">
              <a:solidFill>
                <a:srgbClr val="7030A0"/>
              </a:solidFill>
              <a:latin typeface="Muller Regular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00073"/>
            <a:ext cx="12192001" cy="557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84" y="1245440"/>
            <a:ext cx="3662832" cy="4298428"/>
          </a:xfrm>
          <a:prstGeom prst="rect">
            <a:avLst/>
          </a:prstGeom>
        </p:spPr>
      </p:pic>
      <p:sp>
        <p:nvSpPr>
          <p:cNvPr id="2" name="AutoShape 2" descr="Технология заключительный этап ВСОШ в РУДН 2024 го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4859383"/>
            <a:ext cx="1522174" cy="19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114" y="1227229"/>
            <a:ext cx="4133186" cy="442933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29038" y="969233"/>
            <a:ext cx="7114999" cy="4519742"/>
          </a:xfrm>
        </p:spPr>
        <p:txBody>
          <a:bodyPr/>
          <a:lstStyle/>
          <a:p>
            <a:pPr algn="just"/>
            <a:r>
              <a:rPr lang="ru-RU" sz="1800" dirty="0">
                <a:solidFill>
                  <a:schemeClr val="tx1"/>
                </a:solidFill>
                <a:latin typeface="Muller Regular"/>
              </a:rPr>
              <a:t>Олимпиада состоит из двух туров: </a:t>
            </a:r>
          </a:p>
          <a:p>
            <a:pPr algn="just"/>
            <a:r>
              <a:rPr lang="ru-RU" sz="1800" b="1" dirty="0" smtClean="0">
                <a:solidFill>
                  <a:srgbClr val="7030A0"/>
                </a:solidFill>
                <a:latin typeface="Muller Regular"/>
              </a:rPr>
              <a:t>теоретического </a:t>
            </a:r>
            <a:r>
              <a:rPr lang="ru-RU" sz="1800" b="1" dirty="0">
                <a:solidFill>
                  <a:srgbClr val="7030A0"/>
                </a:solidFill>
                <a:latin typeface="Muller Regular"/>
              </a:rPr>
              <a:t>и практического</a:t>
            </a:r>
            <a:r>
              <a:rPr lang="ru-RU" sz="1800" b="1" dirty="0" smtClean="0">
                <a:solidFill>
                  <a:srgbClr val="7030A0"/>
                </a:solidFill>
                <a:latin typeface="Muller Regular"/>
              </a:rPr>
              <a:t>.</a:t>
            </a:r>
          </a:p>
          <a:p>
            <a:pPr algn="just"/>
            <a:endParaRPr lang="ru-RU" sz="1800" b="1" dirty="0">
              <a:solidFill>
                <a:srgbClr val="7030A0"/>
              </a:solidFill>
              <a:latin typeface="Muller Regular"/>
            </a:endParaRPr>
          </a:p>
          <a:p>
            <a:pPr algn="just"/>
            <a:r>
              <a:rPr lang="ru-RU" sz="1800" dirty="0" smtClean="0">
                <a:solidFill>
                  <a:schemeClr val="tx1"/>
                </a:solidFill>
                <a:latin typeface="Muller Regular"/>
              </a:rPr>
              <a:t>• </a:t>
            </a:r>
            <a:r>
              <a:rPr lang="ru-RU" sz="1800" b="1" dirty="0" smtClean="0">
                <a:solidFill>
                  <a:srgbClr val="7030A0"/>
                </a:solidFill>
                <a:latin typeface="Muller Regular"/>
              </a:rPr>
              <a:t>теоретический </a:t>
            </a:r>
            <a:r>
              <a:rPr lang="ru-RU" sz="1800" b="1" dirty="0">
                <a:solidFill>
                  <a:srgbClr val="7030A0"/>
                </a:solidFill>
                <a:latin typeface="Muller Regular"/>
              </a:rPr>
              <a:t>тур 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проходит </a:t>
            </a:r>
            <a:r>
              <a:rPr lang="ru-RU" sz="1800" b="1" dirty="0" smtClean="0">
                <a:solidFill>
                  <a:srgbClr val="7030A0"/>
                </a:solidFill>
                <a:latin typeface="Muller Regular"/>
              </a:rPr>
              <a:t>14.10. </a:t>
            </a:r>
            <a:r>
              <a:rPr lang="ru-RU" sz="1800" b="1" dirty="0">
                <a:solidFill>
                  <a:srgbClr val="7030A0"/>
                </a:solidFill>
                <a:latin typeface="Muller Regular"/>
              </a:rPr>
              <a:t>2024 </a:t>
            </a:r>
            <a:endParaRPr lang="ru-RU" sz="1800" b="1" dirty="0" smtClean="0">
              <a:solidFill>
                <a:srgbClr val="7030A0"/>
              </a:solidFill>
              <a:latin typeface="Muller Regular"/>
            </a:endParaRPr>
          </a:p>
          <a:p>
            <a:pPr algn="just"/>
            <a:r>
              <a:rPr lang="ru-RU" sz="1800" dirty="0" smtClean="0">
                <a:solidFill>
                  <a:schemeClr val="tx1"/>
                </a:solidFill>
                <a:latin typeface="Muller Regular"/>
              </a:rPr>
              <a:t>Начало 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в </a:t>
            </a:r>
            <a:r>
              <a:rPr lang="ru-RU" sz="1800" b="1" dirty="0">
                <a:solidFill>
                  <a:srgbClr val="7030A0"/>
                </a:solidFill>
                <a:latin typeface="Muller Regular"/>
              </a:rPr>
              <a:t>14:00. </a:t>
            </a:r>
          </a:p>
          <a:p>
            <a:pPr algn="just"/>
            <a:r>
              <a:rPr lang="ru-RU" sz="1800" b="1" dirty="0">
                <a:solidFill>
                  <a:srgbClr val="7030A0"/>
                </a:solidFill>
                <a:latin typeface="Muller Regular"/>
              </a:rPr>
              <a:t>Продолжительность теоретического тура 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Олимпиады 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  <a:latin typeface="Muller Regular"/>
              </a:rPr>
              <a:t>для 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участников всех классов по следующим профилям составляет: </a:t>
            </a:r>
          </a:p>
          <a:p>
            <a:pPr algn="just"/>
            <a:r>
              <a:rPr lang="ru-RU" sz="1800" b="1" dirty="0">
                <a:solidFill>
                  <a:schemeClr val="tx1"/>
                </a:solidFill>
                <a:latin typeface="Muller Regular"/>
              </a:rPr>
              <a:t>«Культура дома, дизайн и технологии» 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- </a:t>
            </a:r>
            <a:r>
              <a:rPr lang="ru-RU" sz="1800" b="1" dirty="0">
                <a:solidFill>
                  <a:srgbClr val="7030A0"/>
                </a:solidFill>
                <a:latin typeface="Muller Regular"/>
              </a:rPr>
              <a:t>60 минут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;</a:t>
            </a:r>
          </a:p>
          <a:p>
            <a:pPr algn="just"/>
            <a:r>
              <a:rPr lang="ru-RU" sz="1800" b="1" dirty="0">
                <a:solidFill>
                  <a:schemeClr val="tx1"/>
                </a:solidFill>
                <a:latin typeface="Muller Regular"/>
              </a:rPr>
              <a:t>«Техника, технологии и техническое творчество» 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- </a:t>
            </a:r>
            <a:r>
              <a:rPr lang="ru-RU" sz="1800" b="1" dirty="0" smtClean="0">
                <a:solidFill>
                  <a:srgbClr val="7030A0"/>
                </a:solidFill>
                <a:latin typeface="Muller Regular"/>
              </a:rPr>
              <a:t>60 минут</a:t>
            </a:r>
            <a:r>
              <a:rPr lang="ru-RU" sz="1800" b="1" dirty="0">
                <a:solidFill>
                  <a:srgbClr val="7030A0"/>
                </a:solidFill>
                <a:latin typeface="Muller Regular"/>
              </a:rPr>
              <a:t>;</a:t>
            </a:r>
          </a:p>
          <a:p>
            <a:pPr algn="just"/>
            <a:r>
              <a:rPr lang="ru-RU" sz="1800" b="1" dirty="0">
                <a:solidFill>
                  <a:schemeClr val="tx1"/>
                </a:solidFill>
                <a:latin typeface="Muller Regular"/>
              </a:rPr>
              <a:t>«Робототехника» 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- </a:t>
            </a:r>
            <a:r>
              <a:rPr lang="ru-RU" sz="1800" b="1" dirty="0">
                <a:solidFill>
                  <a:srgbClr val="7030A0"/>
                </a:solidFill>
                <a:latin typeface="Muller Regular"/>
              </a:rPr>
              <a:t>60 минут;</a:t>
            </a:r>
          </a:p>
          <a:p>
            <a:pPr algn="just"/>
            <a:r>
              <a:rPr lang="ru-RU" sz="1800" b="1" dirty="0">
                <a:solidFill>
                  <a:schemeClr val="tx1"/>
                </a:solidFill>
                <a:latin typeface="Muller Regular"/>
              </a:rPr>
              <a:t>«Информационная безопасность» 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- не более </a:t>
            </a:r>
            <a:r>
              <a:rPr lang="ru-RU" sz="1800" b="1" dirty="0">
                <a:solidFill>
                  <a:srgbClr val="7030A0"/>
                </a:solidFill>
                <a:latin typeface="Muller Regular"/>
              </a:rPr>
              <a:t>120 минут.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Muller Regular"/>
              </a:rPr>
              <a:t>Теоретический тур проводится в очном формате</a:t>
            </a:r>
            <a:r>
              <a:rPr lang="ru-RU" sz="1800" dirty="0" smtClean="0">
                <a:solidFill>
                  <a:schemeClr val="tx1"/>
                </a:solidFill>
                <a:latin typeface="Muller Regular"/>
              </a:rPr>
              <a:t>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  <a:latin typeface="Muller Regular"/>
              </a:rPr>
              <a:t>Олимпиада </a:t>
            </a:r>
            <a:r>
              <a:rPr lang="ru-RU" sz="1800" dirty="0">
                <a:solidFill>
                  <a:schemeClr val="tx1"/>
                </a:solidFill>
                <a:latin typeface="Muller Regular"/>
              </a:rPr>
              <a:t>проводится на площадке/площадках, утвержденных организатором проведения школьного этапа Олимпиады</a:t>
            </a:r>
            <a:r>
              <a:rPr lang="ru-RU" sz="1800" dirty="0" smtClean="0">
                <a:solidFill>
                  <a:schemeClr val="tx1"/>
                </a:solidFill>
                <a:latin typeface="Muller Regular"/>
              </a:rPr>
              <a:t>.</a:t>
            </a:r>
            <a:endParaRPr lang="ru-RU" sz="1800" dirty="0">
              <a:solidFill>
                <a:schemeClr val="tx1"/>
              </a:solidFill>
              <a:latin typeface="Muller Regular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00073"/>
            <a:ext cx="12192001" cy="557928"/>
          </a:xfrm>
          <a:prstGeom prst="rect">
            <a:avLst/>
          </a:prstGeom>
        </p:spPr>
      </p:pic>
      <p:sp>
        <p:nvSpPr>
          <p:cNvPr id="2" name="AutoShape 2" descr="Технология заключительный этап ВСОШ в РУДН 2024 го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2547" y="5277795"/>
            <a:ext cx="1203505" cy="15802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941" y="1227229"/>
            <a:ext cx="3589411" cy="28745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2098" y="54425"/>
            <a:ext cx="12043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Muller Bold"/>
              </a:rPr>
              <a:t>Сроки и место проведения школьного этапа Олимпиады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9014" t="652"/>
          <a:stretch/>
        </p:blipFill>
        <p:spPr>
          <a:xfrm>
            <a:off x="7545267" y="1227228"/>
            <a:ext cx="3584371" cy="359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5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691</Words>
  <Application>Microsoft Office PowerPoint</Application>
  <PresentationFormat>Произвольный</PresentationFormat>
  <Paragraphs>117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Мария Николаевна Черногор  начальник сектора прикладных наук  Центра олимпиад Санкт-Петербурга ГБНОУ «Академия Талантов» </vt:lpstr>
      <vt:lpstr>Итоги прошлого олимпиадного года</vt:lpstr>
      <vt:lpstr>Презентация PowerPoint</vt:lpstr>
      <vt:lpstr>Презентация PowerPoint</vt:lpstr>
      <vt:lpstr>Презентация PowerPoint</vt:lpstr>
      <vt:lpstr>Олимпиадная подготовка  «Культура дома, дизайн и технологии» </vt:lpstr>
      <vt:lpstr>Распоряжение КО  от 29.08.2024 № 1072-р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КОНТАКТЫ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Кирюшина Анастасия Петровна</dc:creator>
  <cp:lastModifiedBy>user</cp:lastModifiedBy>
  <cp:revision>117</cp:revision>
  <dcterms:created xsi:type="dcterms:W3CDTF">2021-10-07T10:34:06Z</dcterms:created>
  <dcterms:modified xsi:type="dcterms:W3CDTF">2024-10-10T06:33:49Z</dcterms:modified>
</cp:coreProperties>
</file>